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0" r:id="rId4"/>
    <p:sldId id="259" r:id="rId5"/>
    <p:sldId id="263" r:id="rId6"/>
    <p:sldId id="264" r:id="rId7"/>
    <p:sldId id="266" r:id="rId8"/>
    <p:sldId id="267" r:id="rId9"/>
    <p:sldId id="360" r:id="rId10"/>
    <p:sldId id="361" r:id="rId11"/>
    <p:sldId id="269" r:id="rId12"/>
    <p:sldId id="268" r:id="rId13"/>
    <p:sldId id="270" r:id="rId14"/>
    <p:sldId id="265" r:id="rId15"/>
    <p:sldId id="272" r:id="rId16"/>
    <p:sldId id="274" r:id="rId17"/>
    <p:sldId id="271" r:id="rId18"/>
    <p:sldId id="338" r:id="rId19"/>
    <p:sldId id="348" r:id="rId20"/>
    <p:sldId id="349" r:id="rId21"/>
    <p:sldId id="350" r:id="rId22"/>
    <p:sldId id="358" r:id="rId23"/>
    <p:sldId id="359" r:id="rId24"/>
    <p:sldId id="351" r:id="rId25"/>
    <p:sldId id="352" r:id="rId26"/>
    <p:sldId id="273" r:id="rId27"/>
    <p:sldId id="330" r:id="rId28"/>
    <p:sldId id="332" r:id="rId29"/>
    <p:sldId id="333" r:id="rId30"/>
    <p:sldId id="335" r:id="rId31"/>
    <p:sldId id="262" r:id="rId32"/>
    <p:sldId id="336" r:id="rId33"/>
    <p:sldId id="342" r:id="rId34"/>
    <p:sldId id="337" r:id="rId35"/>
    <p:sldId id="340" r:id="rId36"/>
    <p:sldId id="339" r:id="rId37"/>
    <p:sldId id="341" r:id="rId38"/>
    <p:sldId id="343" r:id="rId39"/>
    <p:sldId id="345" r:id="rId40"/>
    <p:sldId id="356" r:id="rId41"/>
    <p:sldId id="347" r:id="rId42"/>
    <p:sldId id="344" r:id="rId43"/>
    <p:sldId id="346" r:id="rId44"/>
    <p:sldId id="354" r:id="rId45"/>
    <p:sldId id="355" r:id="rId4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555"/>
    <a:srgbClr val="686868"/>
    <a:srgbClr val="94BB46"/>
    <a:srgbClr val="929292"/>
    <a:srgbClr val="7B649C"/>
    <a:srgbClr val="C76B6C"/>
    <a:srgbClr val="333333"/>
    <a:srgbClr val="70B32F"/>
    <a:srgbClr val="970045"/>
    <a:srgbClr val="2F6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84" autoAdjust="0"/>
    <p:restoredTop sz="94660"/>
  </p:normalViewPr>
  <p:slideViewPr>
    <p:cSldViewPr snapToGrid="0">
      <p:cViewPr>
        <p:scale>
          <a:sx n="87" d="100"/>
          <a:sy n="87" d="100"/>
        </p:scale>
        <p:origin x="132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96F8B-D621-314B-8890-FDC89C643449}" type="doc">
      <dgm:prSet loTypeId="urn:microsoft.com/office/officeart/2005/8/layout/hierarchy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A2AB052-1436-BE4F-BF1E-F767D9D1EA43}">
      <dgm:prSet phldrT="[Texto]"/>
      <dgm:spPr/>
      <dgm:t>
        <a:bodyPr/>
        <a:lstStyle/>
        <a:p>
          <a:r>
            <a:rPr lang="es-MX" dirty="0"/>
            <a:t>iBTK</a:t>
          </a:r>
        </a:p>
      </dgm:t>
    </dgm:pt>
    <dgm:pt modelId="{6EDA43D3-E1C0-A24B-8EB8-2E92237E0445}" type="parTrans" cxnId="{2DD9D9C3-50E9-EA45-847B-B6B4F268FEBC}">
      <dgm:prSet/>
      <dgm:spPr/>
      <dgm:t>
        <a:bodyPr/>
        <a:lstStyle/>
        <a:p>
          <a:endParaRPr lang="es-MX"/>
        </a:p>
      </dgm:t>
    </dgm:pt>
    <dgm:pt modelId="{3CC57CFF-64FD-9D4C-A684-7593C648568A}" type="sibTrans" cxnId="{2DD9D9C3-50E9-EA45-847B-B6B4F268FEBC}">
      <dgm:prSet/>
      <dgm:spPr/>
      <dgm:t>
        <a:bodyPr/>
        <a:lstStyle/>
        <a:p>
          <a:endParaRPr lang="es-MX"/>
        </a:p>
      </dgm:t>
    </dgm:pt>
    <dgm:pt modelId="{2CECC3ED-5C4A-574F-94A1-F2CD00196A85}">
      <dgm:prSet phldrT="[Texto]"/>
      <dgm:spPr/>
      <dgm:t>
        <a:bodyPr/>
        <a:lstStyle/>
        <a:p>
          <a:r>
            <a:rPr lang="es-MX" dirty="0"/>
            <a:t>Covalentes</a:t>
          </a:r>
        </a:p>
      </dgm:t>
    </dgm:pt>
    <dgm:pt modelId="{3E7DCB22-0BC3-954B-9CE6-18F582D03671}" type="parTrans" cxnId="{0A1BA38F-DD2B-E64D-9158-3A66A5CD0308}">
      <dgm:prSet/>
      <dgm:spPr/>
      <dgm:t>
        <a:bodyPr/>
        <a:lstStyle/>
        <a:p>
          <a:endParaRPr lang="es-MX"/>
        </a:p>
      </dgm:t>
    </dgm:pt>
    <dgm:pt modelId="{F66B1248-9058-B246-8035-C0AE193C1601}" type="sibTrans" cxnId="{0A1BA38F-DD2B-E64D-9158-3A66A5CD0308}">
      <dgm:prSet/>
      <dgm:spPr/>
      <dgm:t>
        <a:bodyPr/>
        <a:lstStyle/>
        <a:p>
          <a:endParaRPr lang="es-MX"/>
        </a:p>
      </dgm:t>
    </dgm:pt>
    <dgm:pt modelId="{42498F00-0271-FB41-BC7A-945C0D78497A}">
      <dgm:prSet phldrT="[Texto]"/>
      <dgm:spPr/>
      <dgm:t>
        <a:bodyPr/>
        <a:lstStyle/>
        <a:p>
          <a:r>
            <a:rPr lang="es-MX" dirty="0"/>
            <a:t>Ibrutinib</a:t>
          </a:r>
        </a:p>
      </dgm:t>
    </dgm:pt>
    <dgm:pt modelId="{4229D676-BDAA-D44E-8CE8-806F261AC1CF}" type="parTrans" cxnId="{06109AA7-EF9B-5D4A-A11B-C041A00F7B0A}">
      <dgm:prSet/>
      <dgm:spPr/>
      <dgm:t>
        <a:bodyPr/>
        <a:lstStyle/>
        <a:p>
          <a:endParaRPr lang="es-MX"/>
        </a:p>
      </dgm:t>
    </dgm:pt>
    <dgm:pt modelId="{2A624C16-DB49-8745-A550-C08C9F636A76}" type="sibTrans" cxnId="{06109AA7-EF9B-5D4A-A11B-C041A00F7B0A}">
      <dgm:prSet/>
      <dgm:spPr/>
      <dgm:t>
        <a:bodyPr/>
        <a:lstStyle/>
        <a:p>
          <a:endParaRPr lang="es-MX"/>
        </a:p>
      </dgm:t>
    </dgm:pt>
    <dgm:pt modelId="{521A2B2A-0F1D-994F-896C-B1CD64B0ABBD}">
      <dgm:prSet phldrT="[Texto]"/>
      <dgm:spPr/>
      <dgm:t>
        <a:bodyPr/>
        <a:lstStyle/>
        <a:p>
          <a:r>
            <a:rPr lang="es-MX" dirty="0"/>
            <a:t>Acalabrutinib</a:t>
          </a:r>
        </a:p>
      </dgm:t>
    </dgm:pt>
    <dgm:pt modelId="{52021B68-CBB9-D24F-9F8D-7ED00F0D376D}" type="parTrans" cxnId="{1FE72450-E08A-EE47-AAEC-F12D38A742DA}">
      <dgm:prSet/>
      <dgm:spPr/>
      <dgm:t>
        <a:bodyPr/>
        <a:lstStyle/>
        <a:p>
          <a:endParaRPr lang="es-MX"/>
        </a:p>
      </dgm:t>
    </dgm:pt>
    <dgm:pt modelId="{6B7E888C-F4D6-E041-A88E-6AAA23871E20}" type="sibTrans" cxnId="{1FE72450-E08A-EE47-AAEC-F12D38A742DA}">
      <dgm:prSet/>
      <dgm:spPr/>
      <dgm:t>
        <a:bodyPr/>
        <a:lstStyle/>
        <a:p>
          <a:endParaRPr lang="es-MX"/>
        </a:p>
      </dgm:t>
    </dgm:pt>
    <dgm:pt modelId="{3DF75EED-64AE-6A44-A459-CEB4CDD53142}">
      <dgm:prSet phldrT="[Texto]"/>
      <dgm:spPr/>
      <dgm:t>
        <a:bodyPr/>
        <a:lstStyle/>
        <a:p>
          <a:r>
            <a:rPr lang="es-MX" dirty="0"/>
            <a:t>No covalentes</a:t>
          </a:r>
        </a:p>
      </dgm:t>
    </dgm:pt>
    <dgm:pt modelId="{9F53855D-1F5F-5541-B2FE-B475D1B4AC6A}" type="parTrans" cxnId="{B874CFC7-B367-4845-9F85-2F37D7C81424}">
      <dgm:prSet/>
      <dgm:spPr/>
      <dgm:t>
        <a:bodyPr/>
        <a:lstStyle/>
        <a:p>
          <a:endParaRPr lang="es-MX"/>
        </a:p>
      </dgm:t>
    </dgm:pt>
    <dgm:pt modelId="{88A7020F-809F-8340-BE4F-AD7B3AB0B344}" type="sibTrans" cxnId="{B874CFC7-B367-4845-9F85-2F37D7C81424}">
      <dgm:prSet/>
      <dgm:spPr/>
      <dgm:t>
        <a:bodyPr/>
        <a:lstStyle/>
        <a:p>
          <a:endParaRPr lang="es-MX"/>
        </a:p>
      </dgm:t>
    </dgm:pt>
    <dgm:pt modelId="{19C42764-1B23-D44B-861E-8F6E9E0CC98B}">
      <dgm:prSet phldrT="[Texto]"/>
      <dgm:spPr/>
      <dgm:t>
        <a:bodyPr/>
        <a:lstStyle/>
        <a:p>
          <a:r>
            <a:rPr lang="es-MX" dirty="0"/>
            <a:t>Pirtobrutinib</a:t>
          </a:r>
        </a:p>
      </dgm:t>
    </dgm:pt>
    <dgm:pt modelId="{4761C7CA-E358-FC41-9DA9-8B676D2B7421}" type="parTrans" cxnId="{BA312C09-7E52-A944-AC8E-ED03E0A8BDCB}">
      <dgm:prSet/>
      <dgm:spPr/>
      <dgm:t>
        <a:bodyPr/>
        <a:lstStyle/>
        <a:p>
          <a:endParaRPr lang="es-MX"/>
        </a:p>
      </dgm:t>
    </dgm:pt>
    <dgm:pt modelId="{560C247C-03E9-984D-9A14-E6549A439451}" type="sibTrans" cxnId="{BA312C09-7E52-A944-AC8E-ED03E0A8BDCB}">
      <dgm:prSet/>
      <dgm:spPr/>
      <dgm:t>
        <a:bodyPr/>
        <a:lstStyle/>
        <a:p>
          <a:endParaRPr lang="es-MX"/>
        </a:p>
      </dgm:t>
    </dgm:pt>
    <dgm:pt modelId="{DA269758-4CA4-2843-9F13-9492C173FE24}">
      <dgm:prSet/>
      <dgm:spPr/>
      <dgm:t>
        <a:bodyPr/>
        <a:lstStyle/>
        <a:p>
          <a:r>
            <a:rPr lang="es-MX" dirty="0"/>
            <a:t>Zanubrutinib</a:t>
          </a:r>
        </a:p>
      </dgm:t>
    </dgm:pt>
    <dgm:pt modelId="{1A27AFCC-C327-0E48-8504-E94C83EC260F}" type="parTrans" cxnId="{532A4E07-7E0D-DB48-988B-843A9994A99C}">
      <dgm:prSet/>
      <dgm:spPr/>
      <dgm:t>
        <a:bodyPr/>
        <a:lstStyle/>
        <a:p>
          <a:endParaRPr lang="es-MX"/>
        </a:p>
      </dgm:t>
    </dgm:pt>
    <dgm:pt modelId="{943A0827-9CED-2B41-A5E4-F43AA2F0C4BA}" type="sibTrans" cxnId="{532A4E07-7E0D-DB48-988B-843A9994A99C}">
      <dgm:prSet/>
      <dgm:spPr/>
      <dgm:t>
        <a:bodyPr/>
        <a:lstStyle/>
        <a:p>
          <a:endParaRPr lang="es-MX"/>
        </a:p>
      </dgm:t>
    </dgm:pt>
    <dgm:pt modelId="{8A4685F5-11C8-4548-B34C-E46977A750E0}" type="pres">
      <dgm:prSet presAssocID="{4C996F8B-D621-314B-8890-FDC89C64344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7E1AFA-9840-654F-B36B-313909AE22B7}" type="pres">
      <dgm:prSet presAssocID="{4A2AB052-1436-BE4F-BF1E-F767D9D1EA43}" presName="vertOne" presStyleCnt="0"/>
      <dgm:spPr/>
    </dgm:pt>
    <dgm:pt modelId="{F459ED86-B716-134F-BC39-6BA630EF0D31}" type="pres">
      <dgm:prSet presAssocID="{4A2AB052-1436-BE4F-BF1E-F767D9D1EA43}" presName="txOne" presStyleLbl="node0" presStyleIdx="0" presStyleCnt="1" custLinFactY="-55216" custLinFactNeighborX="0" custLinFactNeighborY="-100000">
        <dgm:presLayoutVars>
          <dgm:chPref val="3"/>
        </dgm:presLayoutVars>
      </dgm:prSet>
      <dgm:spPr/>
    </dgm:pt>
    <dgm:pt modelId="{592A73FA-1C62-1D42-8C22-3F88D86A865B}" type="pres">
      <dgm:prSet presAssocID="{4A2AB052-1436-BE4F-BF1E-F767D9D1EA43}" presName="parTransOne" presStyleCnt="0"/>
      <dgm:spPr/>
    </dgm:pt>
    <dgm:pt modelId="{9D076D35-2D06-BF45-AEB7-23321835078F}" type="pres">
      <dgm:prSet presAssocID="{4A2AB052-1436-BE4F-BF1E-F767D9D1EA43}" presName="horzOne" presStyleCnt="0"/>
      <dgm:spPr/>
    </dgm:pt>
    <dgm:pt modelId="{3DD648EF-1DB8-8C45-9632-9EE79B246C1C}" type="pres">
      <dgm:prSet presAssocID="{2CECC3ED-5C4A-574F-94A1-F2CD00196A85}" presName="vertTwo" presStyleCnt="0"/>
      <dgm:spPr/>
    </dgm:pt>
    <dgm:pt modelId="{0D425848-7E4D-0644-8BAE-A6251B236218}" type="pres">
      <dgm:prSet presAssocID="{2CECC3ED-5C4A-574F-94A1-F2CD00196A85}" presName="txTwo" presStyleLbl="node2" presStyleIdx="0" presStyleCnt="2">
        <dgm:presLayoutVars>
          <dgm:chPref val="3"/>
        </dgm:presLayoutVars>
      </dgm:prSet>
      <dgm:spPr/>
    </dgm:pt>
    <dgm:pt modelId="{F9F0908D-ECB2-614A-B49A-BAABC769F90A}" type="pres">
      <dgm:prSet presAssocID="{2CECC3ED-5C4A-574F-94A1-F2CD00196A85}" presName="parTransTwo" presStyleCnt="0"/>
      <dgm:spPr/>
    </dgm:pt>
    <dgm:pt modelId="{B5C611F0-83AE-334A-92D7-CF37906EE56A}" type="pres">
      <dgm:prSet presAssocID="{2CECC3ED-5C4A-574F-94A1-F2CD00196A85}" presName="horzTwo" presStyleCnt="0"/>
      <dgm:spPr/>
    </dgm:pt>
    <dgm:pt modelId="{31E72071-A4B9-AF4E-A19F-ADD1D65E9771}" type="pres">
      <dgm:prSet presAssocID="{42498F00-0271-FB41-BC7A-945C0D78497A}" presName="vertThree" presStyleCnt="0"/>
      <dgm:spPr/>
    </dgm:pt>
    <dgm:pt modelId="{912445DB-BC68-EB47-B94C-8D8E4AA9BB1A}" type="pres">
      <dgm:prSet presAssocID="{42498F00-0271-FB41-BC7A-945C0D78497A}" presName="txThree" presStyleLbl="node3" presStyleIdx="0" presStyleCnt="4">
        <dgm:presLayoutVars>
          <dgm:chPref val="3"/>
        </dgm:presLayoutVars>
      </dgm:prSet>
      <dgm:spPr/>
    </dgm:pt>
    <dgm:pt modelId="{C51D0184-92AD-FB4D-888F-E7E9770056C1}" type="pres">
      <dgm:prSet presAssocID="{42498F00-0271-FB41-BC7A-945C0D78497A}" presName="horzThree" presStyleCnt="0"/>
      <dgm:spPr/>
    </dgm:pt>
    <dgm:pt modelId="{DBC1126A-3D89-7343-8188-CAA58E207FB9}" type="pres">
      <dgm:prSet presAssocID="{2A624C16-DB49-8745-A550-C08C9F636A76}" presName="sibSpaceThree" presStyleCnt="0"/>
      <dgm:spPr/>
    </dgm:pt>
    <dgm:pt modelId="{C940BEB6-0AB8-2A49-AADB-EF276859792C}" type="pres">
      <dgm:prSet presAssocID="{521A2B2A-0F1D-994F-896C-B1CD64B0ABBD}" presName="vertThree" presStyleCnt="0"/>
      <dgm:spPr/>
    </dgm:pt>
    <dgm:pt modelId="{3586BF50-F3AF-3D49-A72B-F1B750182502}" type="pres">
      <dgm:prSet presAssocID="{521A2B2A-0F1D-994F-896C-B1CD64B0ABBD}" presName="txThree" presStyleLbl="node3" presStyleIdx="1" presStyleCnt="4">
        <dgm:presLayoutVars>
          <dgm:chPref val="3"/>
        </dgm:presLayoutVars>
      </dgm:prSet>
      <dgm:spPr/>
    </dgm:pt>
    <dgm:pt modelId="{C1726A07-F5FA-DB45-B6A6-F601C6CB9BE8}" type="pres">
      <dgm:prSet presAssocID="{521A2B2A-0F1D-994F-896C-B1CD64B0ABBD}" presName="horzThree" presStyleCnt="0"/>
      <dgm:spPr/>
    </dgm:pt>
    <dgm:pt modelId="{D5BD6024-96C3-AF4A-A590-8EC875F1666E}" type="pres">
      <dgm:prSet presAssocID="{6B7E888C-F4D6-E041-A88E-6AAA23871E20}" presName="sibSpaceThree" presStyleCnt="0"/>
      <dgm:spPr/>
    </dgm:pt>
    <dgm:pt modelId="{A996CB47-A098-0141-BC9D-26099B3A6124}" type="pres">
      <dgm:prSet presAssocID="{DA269758-4CA4-2843-9F13-9492C173FE24}" presName="vertThree" presStyleCnt="0"/>
      <dgm:spPr/>
    </dgm:pt>
    <dgm:pt modelId="{B5830723-2DD0-834E-A755-C9E88D4C1507}" type="pres">
      <dgm:prSet presAssocID="{DA269758-4CA4-2843-9F13-9492C173FE24}" presName="txThree" presStyleLbl="node3" presStyleIdx="2" presStyleCnt="4">
        <dgm:presLayoutVars>
          <dgm:chPref val="3"/>
        </dgm:presLayoutVars>
      </dgm:prSet>
      <dgm:spPr/>
    </dgm:pt>
    <dgm:pt modelId="{05A6B998-2F5A-EB40-9EC9-53A0B1180A1E}" type="pres">
      <dgm:prSet presAssocID="{DA269758-4CA4-2843-9F13-9492C173FE24}" presName="horzThree" presStyleCnt="0"/>
      <dgm:spPr/>
    </dgm:pt>
    <dgm:pt modelId="{99668260-3CD1-7441-9977-7EE7583B58C1}" type="pres">
      <dgm:prSet presAssocID="{F66B1248-9058-B246-8035-C0AE193C1601}" presName="sibSpaceTwo" presStyleCnt="0"/>
      <dgm:spPr/>
    </dgm:pt>
    <dgm:pt modelId="{39B91CD3-22B0-C54D-BC7A-2ED8E4EECFB2}" type="pres">
      <dgm:prSet presAssocID="{3DF75EED-64AE-6A44-A459-CEB4CDD53142}" presName="vertTwo" presStyleCnt="0"/>
      <dgm:spPr/>
    </dgm:pt>
    <dgm:pt modelId="{FD01215E-B81E-4048-961A-2888D4BE10FD}" type="pres">
      <dgm:prSet presAssocID="{3DF75EED-64AE-6A44-A459-CEB4CDD53142}" presName="txTwo" presStyleLbl="node2" presStyleIdx="1" presStyleCnt="2">
        <dgm:presLayoutVars>
          <dgm:chPref val="3"/>
        </dgm:presLayoutVars>
      </dgm:prSet>
      <dgm:spPr/>
    </dgm:pt>
    <dgm:pt modelId="{4C77F49A-0D7D-6046-BD1C-C2D321DB40AC}" type="pres">
      <dgm:prSet presAssocID="{3DF75EED-64AE-6A44-A459-CEB4CDD53142}" presName="parTransTwo" presStyleCnt="0"/>
      <dgm:spPr/>
    </dgm:pt>
    <dgm:pt modelId="{69E0BAB5-1C3E-1E4E-B42A-8BF9651F7FAF}" type="pres">
      <dgm:prSet presAssocID="{3DF75EED-64AE-6A44-A459-CEB4CDD53142}" presName="horzTwo" presStyleCnt="0"/>
      <dgm:spPr/>
    </dgm:pt>
    <dgm:pt modelId="{2A254551-C533-094C-918E-52B9220930E6}" type="pres">
      <dgm:prSet presAssocID="{19C42764-1B23-D44B-861E-8F6E9E0CC98B}" presName="vertThree" presStyleCnt="0"/>
      <dgm:spPr/>
    </dgm:pt>
    <dgm:pt modelId="{BF2E0B20-2464-7746-829F-26A43B306F65}" type="pres">
      <dgm:prSet presAssocID="{19C42764-1B23-D44B-861E-8F6E9E0CC98B}" presName="txThree" presStyleLbl="node3" presStyleIdx="3" presStyleCnt="4">
        <dgm:presLayoutVars>
          <dgm:chPref val="3"/>
        </dgm:presLayoutVars>
      </dgm:prSet>
      <dgm:spPr/>
    </dgm:pt>
    <dgm:pt modelId="{0521C739-B0C7-2B43-9462-33EBED7A8CAA}" type="pres">
      <dgm:prSet presAssocID="{19C42764-1B23-D44B-861E-8F6E9E0CC98B}" presName="horzThree" presStyleCnt="0"/>
      <dgm:spPr/>
    </dgm:pt>
  </dgm:ptLst>
  <dgm:cxnLst>
    <dgm:cxn modelId="{532A4E07-7E0D-DB48-988B-843A9994A99C}" srcId="{2CECC3ED-5C4A-574F-94A1-F2CD00196A85}" destId="{DA269758-4CA4-2843-9F13-9492C173FE24}" srcOrd="2" destOrd="0" parTransId="{1A27AFCC-C327-0E48-8504-E94C83EC260F}" sibTransId="{943A0827-9CED-2B41-A5E4-F43AA2F0C4BA}"/>
    <dgm:cxn modelId="{BA312C09-7E52-A944-AC8E-ED03E0A8BDCB}" srcId="{3DF75EED-64AE-6A44-A459-CEB4CDD53142}" destId="{19C42764-1B23-D44B-861E-8F6E9E0CC98B}" srcOrd="0" destOrd="0" parTransId="{4761C7CA-E358-FC41-9DA9-8B676D2B7421}" sibTransId="{560C247C-03E9-984D-9A14-E6549A439451}"/>
    <dgm:cxn modelId="{B39D9210-171C-E343-B485-63EDA7C0633B}" type="presOf" srcId="{3DF75EED-64AE-6A44-A459-CEB4CDD53142}" destId="{FD01215E-B81E-4048-961A-2888D4BE10FD}" srcOrd="0" destOrd="0" presId="urn:microsoft.com/office/officeart/2005/8/layout/hierarchy4"/>
    <dgm:cxn modelId="{3B23A428-6796-EE4A-905B-2A2170E0F487}" type="presOf" srcId="{521A2B2A-0F1D-994F-896C-B1CD64B0ABBD}" destId="{3586BF50-F3AF-3D49-A72B-F1B750182502}" srcOrd="0" destOrd="0" presId="urn:microsoft.com/office/officeart/2005/8/layout/hierarchy4"/>
    <dgm:cxn modelId="{ED67284B-3EE5-3241-8E90-65458CDAB5AA}" type="presOf" srcId="{19C42764-1B23-D44B-861E-8F6E9E0CC98B}" destId="{BF2E0B20-2464-7746-829F-26A43B306F65}" srcOrd="0" destOrd="0" presId="urn:microsoft.com/office/officeart/2005/8/layout/hierarchy4"/>
    <dgm:cxn modelId="{1FE72450-E08A-EE47-AAEC-F12D38A742DA}" srcId="{2CECC3ED-5C4A-574F-94A1-F2CD00196A85}" destId="{521A2B2A-0F1D-994F-896C-B1CD64B0ABBD}" srcOrd="1" destOrd="0" parTransId="{52021B68-CBB9-D24F-9F8D-7ED00F0D376D}" sibTransId="{6B7E888C-F4D6-E041-A88E-6AAA23871E20}"/>
    <dgm:cxn modelId="{9BDEE45E-8DB2-B34F-8385-1923BF59FBB1}" type="presOf" srcId="{4C996F8B-D621-314B-8890-FDC89C643449}" destId="{8A4685F5-11C8-4548-B34C-E46977A750E0}" srcOrd="0" destOrd="0" presId="urn:microsoft.com/office/officeart/2005/8/layout/hierarchy4"/>
    <dgm:cxn modelId="{BD3F198E-E983-154F-A91B-9A5C002CA240}" type="presOf" srcId="{4A2AB052-1436-BE4F-BF1E-F767D9D1EA43}" destId="{F459ED86-B716-134F-BC39-6BA630EF0D31}" srcOrd="0" destOrd="0" presId="urn:microsoft.com/office/officeart/2005/8/layout/hierarchy4"/>
    <dgm:cxn modelId="{0A1BA38F-DD2B-E64D-9158-3A66A5CD0308}" srcId="{4A2AB052-1436-BE4F-BF1E-F767D9D1EA43}" destId="{2CECC3ED-5C4A-574F-94A1-F2CD00196A85}" srcOrd="0" destOrd="0" parTransId="{3E7DCB22-0BC3-954B-9CE6-18F582D03671}" sibTransId="{F66B1248-9058-B246-8035-C0AE193C1601}"/>
    <dgm:cxn modelId="{06109AA7-EF9B-5D4A-A11B-C041A00F7B0A}" srcId="{2CECC3ED-5C4A-574F-94A1-F2CD00196A85}" destId="{42498F00-0271-FB41-BC7A-945C0D78497A}" srcOrd="0" destOrd="0" parTransId="{4229D676-BDAA-D44E-8CE8-806F261AC1CF}" sibTransId="{2A624C16-DB49-8745-A550-C08C9F636A76}"/>
    <dgm:cxn modelId="{1692DDB8-70CB-5A4E-8149-BEAD23E76BE9}" type="presOf" srcId="{2CECC3ED-5C4A-574F-94A1-F2CD00196A85}" destId="{0D425848-7E4D-0644-8BAE-A6251B236218}" srcOrd="0" destOrd="0" presId="urn:microsoft.com/office/officeart/2005/8/layout/hierarchy4"/>
    <dgm:cxn modelId="{2DD9D9C3-50E9-EA45-847B-B6B4F268FEBC}" srcId="{4C996F8B-D621-314B-8890-FDC89C643449}" destId="{4A2AB052-1436-BE4F-BF1E-F767D9D1EA43}" srcOrd="0" destOrd="0" parTransId="{6EDA43D3-E1C0-A24B-8EB8-2E92237E0445}" sibTransId="{3CC57CFF-64FD-9D4C-A684-7593C648568A}"/>
    <dgm:cxn modelId="{B874CFC7-B367-4845-9F85-2F37D7C81424}" srcId="{4A2AB052-1436-BE4F-BF1E-F767D9D1EA43}" destId="{3DF75EED-64AE-6A44-A459-CEB4CDD53142}" srcOrd="1" destOrd="0" parTransId="{9F53855D-1F5F-5541-B2FE-B475D1B4AC6A}" sibTransId="{88A7020F-809F-8340-BE4F-AD7B3AB0B344}"/>
    <dgm:cxn modelId="{BB4F32CC-0967-7447-9B62-723276EB420E}" type="presOf" srcId="{42498F00-0271-FB41-BC7A-945C0D78497A}" destId="{912445DB-BC68-EB47-B94C-8D8E4AA9BB1A}" srcOrd="0" destOrd="0" presId="urn:microsoft.com/office/officeart/2005/8/layout/hierarchy4"/>
    <dgm:cxn modelId="{EE65A2D9-DBCA-3D48-A391-B8AD00AE3A5B}" type="presOf" srcId="{DA269758-4CA4-2843-9F13-9492C173FE24}" destId="{B5830723-2DD0-834E-A755-C9E88D4C1507}" srcOrd="0" destOrd="0" presId="urn:microsoft.com/office/officeart/2005/8/layout/hierarchy4"/>
    <dgm:cxn modelId="{4DDDD5CF-9BF0-7044-86E5-CFE72FB3C5FD}" type="presParOf" srcId="{8A4685F5-11C8-4548-B34C-E46977A750E0}" destId="{227E1AFA-9840-654F-B36B-313909AE22B7}" srcOrd="0" destOrd="0" presId="urn:microsoft.com/office/officeart/2005/8/layout/hierarchy4"/>
    <dgm:cxn modelId="{8C9C7EEF-7DC6-E04B-9321-D83015058D41}" type="presParOf" srcId="{227E1AFA-9840-654F-B36B-313909AE22B7}" destId="{F459ED86-B716-134F-BC39-6BA630EF0D31}" srcOrd="0" destOrd="0" presId="urn:microsoft.com/office/officeart/2005/8/layout/hierarchy4"/>
    <dgm:cxn modelId="{D05F899B-D89F-184A-B549-13B848488928}" type="presParOf" srcId="{227E1AFA-9840-654F-B36B-313909AE22B7}" destId="{592A73FA-1C62-1D42-8C22-3F88D86A865B}" srcOrd="1" destOrd="0" presId="urn:microsoft.com/office/officeart/2005/8/layout/hierarchy4"/>
    <dgm:cxn modelId="{1F6EE513-B202-5C48-965C-77DBFCC7A8E4}" type="presParOf" srcId="{227E1AFA-9840-654F-B36B-313909AE22B7}" destId="{9D076D35-2D06-BF45-AEB7-23321835078F}" srcOrd="2" destOrd="0" presId="urn:microsoft.com/office/officeart/2005/8/layout/hierarchy4"/>
    <dgm:cxn modelId="{F31496D1-5FAC-6446-9A1D-9C9ED59FB79F}" type="presParOf" srcId="{9D076D35-2D06-BF45-AEB7-23321835078F}" destId="{3DD648EF-1DB8-8C45-9632-9EE79B246C1C}" srcOrd="0" destOrd="0" presId="urn:microsoft.com/office/officeart/2005/8/layout/hierarchy4"/>
    <dgm:cxn modelId="{7D5CA95A-CA1F-3141-B3F8-5F4B5BFC61D8}" type="presParOf" srcId="{3DD648EF-1DB8-8C45-9632-9EE79B246C1C}" destId="{0D425848-7E4D-0644-8BAE-A6251B236218}" srcOrd="0" destOrd="0" presId="urn:microsoft.com/office/officeart/2005/8/layout/hierarchy4"/>
    <dgm:cxn modelId="{DB710B3B-945A-E246-B8D4-765279E2B3A6}" type="presParOf" srcId="{3DD648EF-1DB8-8C45-9632-9EE79B246C1C}" destId="{F9F0908D-ECB2-614A-B49A-BAABC769F90A}" srcOrd="1" destOrd="0" presId="urn:microsoft.com/office/officeart/2005/8/layout/hierarchy4"/>
    <dgm:cxn modelId="{FE39AE95-57AB-F74E-ACD6-4FFA983CCCE0}" type="presParOf" srcId="{3DD648EF-1DB8-8C45-9632-9EE79B246C1C}" destId="{B5C611F0-83AE-334A-92D7-CF37906EE56A}" srcOrd="2" destOrd="0" presId="urn:microsoft.com/office/officeart/2005/8/layout/hierarchy4"/>
    <dgm:cxn modelId="{B6E53D83-CBF1-B04E-B471-1329EF0626FA}" type="presParOf" srcId="{B5C611F0-83AE-334A-92D7-CF37906EE56A}" destId="{31E72071-A4B9-AF4E-A19F-ADD1D65E9771}" srcOrd="0" destOrd="0" presId="urn:microsoft.com/office/officeart/2005/8/layout/hierarchy4"/>
    <dgm:cxn modelId="{555A1AA1-16DE-EB40-B2C7-9DADF8AF34B6}" type="presParOf" srcId="{31E72071-A4B9-AF4E-A19F-ADD1D65E9771}" destId="{912445DB-BC68-EB47-B94C-8D8E4AA9BB1A}" srcOrd="0" destOrd="0" presId="urn:microsoft.com/office/officeart/2005/8/layout/hierarchy4"/>
    <dgm:cxn modelId="{3F870E1E-BAB2-864A-A646-F1805884DF8F}" type="presParOf" srcId="{31E72071-A4B9-AF4E-A19F-ADD1D65E9771}" destId="{C51D0184-92AD-FB4D-888F-E7E9770056C1}" srcOrd="1" destOrd="0" presId="urn:microsoft.com/office/officeart/2005/8/layout/hierarchy4"/>
    <dgm:cxn modelId="{FE15E9A3-4F0B-9B48-AF04-78D768637C13}" type="presParOf" srcId="{B5C611F0-83AE-334A-92D7-CF37906EE56A}" destId="{DBC1126A-3D89-7343-8188-CAA58E207FB9}" srcOrd="1" destOrd="0" presId="urn:microsoft.com/office/officeart/2005/8/layout/hierarchy4"/>
    <dgm:cxn modelId="{C0587F96-AA7A-FF49-8D20-646252614CDA}" type="presParOf" srcId="{B5C611F0-83AE-334A-92D7-CF37906EE56A}" destId="{C940BEB6-0AB8-2A49-AADB-EF276859792C}" srcOrd="2" destOrd="0" presId="urn:microsoft.com/office/officeart/2005/8/layout/hierarchy4"/>
    <dgm:cxn modelId="{CF70D839-9DCE-FA4C-973B-45D94C1D58FE}" type="presParOf" srcId="{C940BEB6-0AB8-2A49-AADB-EF276859792C}" destId="{3586BF50-F3AF-3D49-A72B-F1B750182502}" srcOrd="0" destOrd="0" presId="urn:microsoft.com/office/officeart/2005/8/layout/hierarchy4"/>
    <dgm:cxn modelId="{B3853C9D-F7AE-8A46-BCBA-A06108F0D503}" type="presParOf" srcId="{C940BEB6-0AB8-2A49-AADB-EF276859792C}" destId="{C1726A07-F5FA-DB45-B6A6-F601C6CB9BE8}" srcOrd="1" destOrd="0" presId="urn:microsoft.com/office/officeart/2005/8/layout/hierarchy4"/>
    <dgm:cxn modelId="{1B5C42C1-A098-B442-8898-31B386447185}" type="presParOf" srcId="{B5C611F0-83AE-334A-92D7-CF37906EE56A}" destId="{D5BD6024-96C3-AF4A-A590-8EC875F1666E}" srcOrd="3" destOrd="0" presId="urn:microsoft.com/office/officeart/2005/8/layout/hierarchy4"/>
    <dgm:cxn modelId="{479611DC-1D65-F646-A7FA-81191D8DAB80}" type="presParOf" srcId="{B5C611F0-83AE-334A-92D7-CF37906EE56A}" destId="{A996CB47-A098-0141-BC9D-26099B3A6124}" srcOrd="4" destOrd="0" presId="urn:microsoft.com/office/officeart/2005/8/layout/hierarchy4"/>
    <dgm:cxn modelId="{2949AA8D-7CA0-9D41-B7CB-972916D08CF5}" type="presParOf" srcId="{A996CB47-A098-0141-BC9D-26099B3A6124}" destId="{B5830723-2DD0-834E-A755-C9E88D4C1507}" srcOrd="0" destOrd="0" presId="urn:microsoft.com/office/officeart/2005/8/layout/hierarchy4"/>
    <dgm:cxn modelId="{188FDE74-19FE-FF4C-A309-7FE897AB274D}" type="presParOf" srcId="{A996CB47-A098-0141-BC9D-26099B3A6124}" destId="{05A6B998-2F5A-EB40-9EC9-53A0B1180A1E}" srcOrd="1" destOrd="0" presId="urn:microsoft.com/office/officeart/2005/8/layout/hierarchy4"/>
    <dgm:cxn modelId="{B62E73AE-857D-9743-99CF-E5370FAAFF20}" type="presParOf" srcId="{9D076D35-2D06-BF45-AEB7-23321835078F}" destId="{99668260-3CD1-7441-9977-7EE7583B58C1}" srcOrd="1" destOrd="0" presId="urn:microsoft.com/office/officeart/2005/8/layout/hierarchy4"/>
    <dgm:cxn modelId="{4A151D29-7FED-104F-BEE6-BDA59246E83D}" type="presParOf" srcId="{9D076D35-2D06-BF45-AEB7-23321835078F}" destId="{39B91CD3-22B0-C54D-BC7A-2ED8E4EECFB2}" srcOrd="2" destOrd="0" presId="urn:microsoft.com/office/officeart/2005/8/layout/hierarchy4"/>
    <dgm:cxn modelId="{BBF7D1AE-07F6-264D-81F6-C0F1FDBB2A13}" type="presParOf" srcId="{39B91CD3-22B0-C54D-BC7A-2ED8E4EECFB2}" destId="{FD01215E-B81E-4048-961A-2888D4BE10FD}" srcOrd="0" destOrd="0" presId="urn:microsoft.com/office/officeart/2005/8/layout/hierarchy4"/>
    <dgm:cxn modelId="{ADF50242-C20F-1840-9A7F-D86BC686D65D}" type="presParOf" srcId="{39B91CD3-22B0-C54D-BC7A-2ED8E4EECFB2}" destId="{4C77F49A-0D7D-6046-BD1C-C2D321DB40AC}" srcOrd="1" destOrd="0" presId="urn:microsoft.com/office/officeart/2005/8/layout/hierarchy4"/>
    <dgm:cxn modelId="{02067C1D-38B7-E44C-B737-B98BF7EE3A09}" type="presParOf" srcId="{39B91CD3-22B0-C54D-BC7A-2ED8E4EECFB2}" destId="{69E0BAB5-1C3E-1E4E-B42A-8BF9651F7FAF}" srcOrd="2" destOrd="0" presId="urn:microsoft.com/office/officeart/2005/8/layout/hierarchy4"/>
    <dgm:cxn modelId="{77AB6069-6A42-CA4A-AA12-F26DF2F198E1}" type="presParOf" srcId="{69E0BAB5-1C3E-1E4E-B42A-8BF9651F7FAF}" destId="{2A254551-C533-094C-918E-52B9220930E6}" srcOrd="0" destOrd="0" presId="urn:microsoft.com/office/officeart/2005/8/layout/hierarchy4"/>
    <dgm:cxn modelId="{E81DA086-889B-C64C-8072-D468BBCED9AC}" type="presParOf" srcId="{2A254551-C533-094C-918E-52B9220930E6}" destId="{BF2E0B20-2464-7746-829F-26A43B306F65}" srcOrd="0" destOrd="0" presId="urn:microsoft.com/office/officeart/2005/8/layout/hierarchy4"/>
    <dgm:cxn modelId="{39F9EA21-B4E3-9D42-A542-A53E71643000}" type="presParOf" srcId="{2A254551-C533-094C-918E-52B9220930E6}" destId="{0521C739-B0C7-2B43-9462-33EBED7A8CA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2CBC7C-50AA-1947-85EB-AE6CF51DA803}" type="doc">
      <dgm:prSet loTypeId="urn:microsoft.com/office/officeart/2005/8/layout/defaul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02C7C99B-2CA6-E046-B4BD-B736C68FA8A6}">
      <dgm:prSet phldrT="[Texto]"/>
      <dgm:spPr/>
      <dgm:t>
        <a:bodyPr/>
        <a:lstStyle/>
        <a:p>
          <a:r>
            <a:rPr lang="es-UY" dirty="0"/>
            <a:t>La capacidad de proporcionar una ocupación completa y sostenida del BTK en los tejidos </a:t>
          </a:r>
        </a:p>
      </dgm:t>
    </dgm:pt>
    <dgm:pt modelId="{C3E18BA0-6C42-7B40-A88F-80246883841F}" type="parTrans" cxnId="{12390F69-AD75-6643-93FE-C07F973F7162}">
      <dgm:prSet/>
      <dgm:spPr/>
      <dgm:t>
        <a:bodyPr/>
        <a:lstStyle/>
        <a:p>
          <a:endParaRPr lang="es-MX"/>
        </a:p>
      </dgm:t>
    </dgm:pt>
    <dgm:pt modelId="{467720A1-02F1-494B-81D0-55C30E495E5C}" type="sibTrans" cxnId="{12390F69-AD75-6643-93FE-C07F973F7162}">
      <dgm:prSet/>
      <dgm:spPr/>
      <dgm:t>
        <a:bodyPr/>
        <a:lstStyle/>
        <a:p>
          <a:endParaRPr lang="es-MX"/>
        </a:p>
      </dgm:t>
    </dgm:pt>
    <dgm:pt modelId="{B4DC99AE-6FE7-FF45-8D5F-1B2E66E77F11}">
      <dgm:prSet phldrT="[Texto]"/>
      <dgm:spPr/>
      <dgm:t>
        <a:bodyPr/>
        <a:lstStyle/>
        <a:p>
          <a:r>
            <a:rPr lang="es-UY" dirty="0"/>
            <a:t>Una baja incidencia de interrupción del tratamiento</a:t>
          </a:r>
          <a:endParaRPr lang="es-MX" dirty="0"/>
        </a:p>
      </dgm:t>
    </dgm:pt>
    <dgm:pt modelId="{A2E571B3-1EE2-E64F-9200-46DF0DB8ADB9}" type="parTrans" cxnId="{3FB537CA-44E3-DD48-B495-B6241C1FF2F2}">
      <dgm:prSet/>
      <dgm:spPr/>
      <dgm:t>
        <a:bodyPr/>
        <a:lstStyle/>
        <a:p>
          <a:endParaRPr lang="es-MX"/>
        </a:p>
      </dgm:t>
    </dgm:pt>
    <dgm:pt modelId="{FA132579-B70D-B944-B3AE-49658B9AB4FD}" type="sibTrans" cxnId="{3FB537CA-44E3-DD48-B495-B6241C1FF2F2}">
      <dgm:prSet/>
      <dgm:spPr/>
      <dgm:t>
        <a:bodyPr/>
        <a:lstStyle/>
        <a:p>
          <a:endParaRPr lang="es-MX"/>
        </a:p>
      </dgm:t>
    </dgm:pt>
    <dgm:pt modelId="{FE548A7F-0EBF-674D-A4CF-B142EFD04CF4}">
      <dgm:prSet phldrT="[Texto]"/>
      <dgm:spPr/>
      <dgm:t>
        <a:bodyPr/>
        <a:lstStyle/>
        <a:p>
          <a:r>
            <a:rPr lang="es-UY" dirty="0"/>
            <a:t>La capacidad de tratar durante un período prolongado sin efectos secundarios inaceptables</a:t>
          </a:r>
          <a:endParaRPr lang="es-MX" dirty="0"/>
        </a:p>
      </dgm:t>
    </dgm:pt>
    <dgm:pt modelId="{EE9DD74D-041C-644A-B1D5-07DC952B8628}" type="sibTrans" cxnId="{C4FECFF4-0BF9-0743-98C9-93038C5F1979}">
      <dgm:prSet/>
      <dgm:spPr/>
      <dgm:t>
        <a:bodyPr/>
        <a:lstStyle/>
        <a:p>
          <a:endParaRPr lang="es-MX"/>
        </a:p>
      </dgm:t>
    </dgm:pt>
    <dgm:pt modelId="{0ACA998F-52BC-974E-89DE-6C29017AA706}" type="parTrans" cxnId="{C4FECFF4-0BF9-0743-98C9-93038C5F1979}">
      <dgm:prSet/>
      <dgm:spPr/>
      <dgm:t>
        <a:bodyPr/>
        <a:lstStyle/>
        <a:p>
          <a:endParaRPr lang="es-MX"/>
        </a:p>
      </dgm:t>
    </dgm:pt>
    <dgm:pt modelId="{A453AFC2-A413-E148-8E9E-57A7FFFDC9D1}" type="pres">
      <dgm:prSet presAssocID="{272CBC7C-50AA-1947-85EB-AE6CF51DA803}" presName="diagram" presStyleCnt="0">
        <dgm:presLayoutVars>
          <dgm:dir/>
          <dgm:resizeHandles val="exact"/>
        </dgm:presLayoutVars>
      </dgm:prSet>
      <dgm:spPr/>
    </dgm:pt>
    <dgm:pt modelId="{00FB05C0-43E9-A745-BABF-4B147CDDFC9C}" type="pres">
      <dgm:prSet presAssocID="{02C7C99B-2CA6-E046-B4BD-B736C68FA8A6}" presName="node" presStyleLbl="node1" presStyleIdx="0" presStyleCnt="3">
        <dgm:presLayoutVars>
          <dgm:bulletEnabled val="1"/>
        </dgm:presLayoutVars>
      </dgm:prSet>
      <dgm:spPr/>
    </dgm:pt>
    <dgm:pt modelId="{80BD96EC-3B81-5044-9593-640FFFD8A527}" type="pres">
      <dgm:prSet presAssocID="{467720A1-02F1-494B-81D0-55C30E495E5C}" presName="sibTrans" presStyleCnt="0"/>
      <dgm:spPr/>
    </dgm:pt>
    <dgm:pt modelId="{80A3DC3E-2F92-E147-9012-96112BE58A45}" type="pres">
      <dgm:prSet presAssocID="{FE548A7F-0EBF-674D-A4CF-B142EFD04CF4}" presName="node" presStyleLbl="node1" presStyleIdx="1" presStyleCnt="3">
        <dgm:presLayoutVars>
          <dgm:bulletEnabled val="1"/>
        </dgm:presLayoutVars>
      </dgm:prSet>
      <dgm:spPr/>
    </dgm:pt>
    <dgm:pt modelId="{033C348C-1F52-7E46-9F75-B7AE351D553D}" type="pres">
      <dgm:prSet presAssocID="{EE9DD74D-041C-644A-B1D5-07DC952B8628}" presName="sibTrans" presStyleCnt="0"/>
      <dgm:spPr/>
    </dgm:pt>
    <dgm:pt modelId="{685ED90F-88F5-3046-B081-038F79A71EFA}" type="pres">
      <dgm:prSet presAssocID="{B4DC99AE-6FE7-FF45-8D5F-1B2E66E77F11}" presName="node" presStyleLbl="node1" presStyleIdx="2" presStyleCnt="3">
        <dgm:presLayoutVars>
          <dgm:bulletEnabled val="1"/>
        </dgm:presLayoutVars>
      </dgm:prSet>
      <dgm:spPr/>
    </dgm:pt>
  </dgm:ptLst>
  <dgm:cxnLst>
    <dgm:cxn modelId="{C8DA1E16-CAC5-F34D-9745-4EBBC72D6FEF}" type="presOf" srcId="{02C7C99B-2CA6-E046-B4BD-B736C68FA8A6}" destId="{00FB05C0-43E9-A745-BABF-4B147CDDFC9C}" srcOrd="0" destOrd="0" presId="urn:microsoft.com/office/officeart/2005/8/layout/default"/>
    <dgm:cxn modelId="{2037BA3F-0F02-A748-BCDC-C3620E338AD9}" type="presOf" srcId="{272CBC7C-50AA-1947-85EB-AE6CF51DA803}" destId="{A453AFC2-A413-E148-8E9E-57A7FFFDC9D1}" srcOrd="0" destOrd="0" presId="urn:microsoft.com/office/officeart/2005/8/layout/default"/>
    <dgm:cxn modelId="{12390F69-AD75-6643-93FE-C07F973F7162}" srcId="{272CBC7C-50AA-1947-85EB-AE6CF51DA803}" destId="{02C7C99B-2CA6-E046-B4BD-B736C68FA8A6}" srcOrd="0" destOrd="0" parTransId="{C3E18BA0-6C42-7B40-A88F-80246883841F}" sibTransId="{467720A1-02F1-494B-81D0-55C30E495E5C}"/>
    <dgm:cxn modelId="{34B48393-19B5-9A4C-96CD-9276AF5E80AA}" type="presOf" srcId="{B4DC99AE-6FE7-FF45-8D5F-1B2E66E77F11}" destId="{685ED90F-88F5-3046-B081-038F79A71EFA}" srcOrd="0" destOrd="0" presId="urn:microsoft.com/office/officeart/2005/8/layout/default"/>
    <dgm:cxn modelId="{7156289A-CFD4-FB46-82E1-7A2828E48900}" type="presOf" srcId="{FE548A7F-0EBF-674D-A4CF-B142EFD04CF4}" destId="{80A3DC3E-2F92-E147-9012-96112BE58A45}" srcOrd="0" destOrd="0" presId="urn:microsoft.com/office/officeart/2005/8/layout/default"/>
    <dgm:cxn modelId="{3FB537CA-44E3-DD48-B495-B6241C1FF2F2}" srcId="{272CBC7C-50AA-1947-85EB-AE6CF51DA803}" destId="{B4DC99AE-6FE7-FF45-8D5F-1B2E66E77F11}" srcOrd="2" destOrd="0" parTransId="{A2E571B3-1EE2-E64F-9200-46DF0DB8ADB9}" sibTransId="{FA132579-B70D-B944-B3AE-49658B9AB4FD}"/>
    <dgm:cxn modelId="{C4FECFF4-0BF9-0743-98C9-93038C5F1979}" srcId="{272CBC7C-50AA-1947-85EB-AE6CF51DA803}" destId="{FE548A7F-0EBF-674D-A4CF-B142EFD04CF4}" srcOrd="1" destOrd="0" parTransId="{0ACA998F-52BC-974E-89DE-6C29017AA706}" sibTransId="{EE9DD74D-041C-644A-B1D5-07DC952B8628}"/>
    <dgm:cxn modelId="{B71D7728-7453-1347-ADE9-CF12B138170F}" type="presParOf" srcId="{A453AFC2-A413-E148-8E9E-57A7FFFDC9D1}" destId="{00FB05C0-43E9-A745-BABF-4B147CDDFC9C}" srcOrd="0" destOrd="0" presId="urn:microsoft.com/office/officeart/2005/8/layout/default"/>
    <dgm:cxn modelId="{6C27336B-149A-934A-A3D0-6F74289AC04A}" type="presParOf" srcId="{A453AFC2-A413-E148-8E9E-57A7FFFDC9D1}" destId="{80BD96EC-3B81-5044-9593-640FFFD8A527}" srcOrd="1" destOrd="0" presId="urn:microsoft.com/office/officeart/2005/8/layout/default"/>
    <dgm:cxn modelId="{FEEABC20-AC5F-2D4F-A585-84DE74A4B8CE}" type="presParOf" srcId="{A453AFC2-A413-E148-8E9E-57A7FFFDC9D1}" destId="{80A3DC3E-2F92-E147-9012-96112BE58A45}" srcOrd="2" destOrd="0" presId="urn:microsoft.com/office/officeart/2005/8/layout/default"/>
    <dgm:cxn modelId="{006AA840-4FC6-D741-A5EB-DB1855B71A2E}" type="presParOf" srcId="{A453AFC2-A413-E148-8E9E-57A7FFFDC9D1}" destId="{033C348C-1F52-7E46-9F75-B7AE351D553D}" srcOrd="3" destOrd="0" presId="urn:microsoft.com/office/officeart/2005/8/layout/default"/>
    <dgm:cxn modelId="{0252DD42-1DCF-4349-99FF-A669CD4A74CD}" type="presParOf" srcId="{A453AFC2-A413-E148-8E9E-57A7FFFDC9D1}" destId="{685ED90F-88F5-3046-B081-038F79A71EF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9ED86-B716-134F-BC39-6BA630EF0D31}">
      <dsp:nvSpPr>
        <dsp:cNvPr id="0" name=""/>
        <dsp:cNvSpPr/>
      </dsp:nvSpPr>
      <dsp:spPr>
        <a:xfrm>
          <a:off x="3881" y="0"/>
          <a:ext cx="10507836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800" kern="1200" dirty="0"/>
            <a:t>iBTK</a:t>
          </a:r>
        </a:p>
      </dsp:txBody>
      <dsp:txXfrm>
        <a:off x="42837" y="38956"/>
        <a:ext cx="10429924" cy="1252135"/>
      </dsp:txXfrm>
    </dsp:sp>
    <dsp:sp modelId="{0D425848-7E4D-0644-8BAE-A6251B236218}">
      <dsp:nvSpPr>
        <dsp:cNvPr id="0" name=""/>
        <dsp:cNvSpPr/>
      </dsp:nvSpPr>
      <dsp:spPr>
        <a:xfrm>
          <a:off x="3881" y="1510645"/>
          <a:ext cx="7774992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Covalentes</a:t>
          </a:r>
        </a:p>
      </dsp:txBody>
      <dsp:txXfrm>
        <a:off x="42837" y="1549601"/>
        <a:ext cx="7697080" cy="1252135"/>
      </dsp:txXfrm>
    </dsp:sp>
    <dsp:sp modelId="{912445DB-BC68-EB47-B94C-8D8E4AA9BB1A}">
      <dsp:nvSpPr>
        <dsp:cNvPr id="0" name=""/>
        <dsp:cNvSpPr/>
      </dsp:nvSpPr>
      <dsp:spPr>
        <a:xfrm>
          <a:off x="3881" y="3020690"/>
          <a:ext cx="2521074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Ibrutinib</a:t>
          </a:r>
        </a:p>
      </dsp:txBody>
      <dsp:txXfrm>
        <a:off x="42837" y="3059646"/>
        <a:ext cx="2443162" cy="1252135"/>
      </dsp:txXfrm>
    </dsp:sp>
    <dsp:sp modelId="{3586BF50-F3AF-3D49-A72B-F1B750182502}">
      <dsp:nvSpPr>
        <dsp:cNvPr id="0" name=""/>
        <dsp:cNvSpPr/>
      </dsp:nvSpPr>
      <dsp:spPr>
        <a:xfrm>
          <a:off x="2630840" y="3020690"/>
          <a:ext cx="2521074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Acalabrutinib</a:t>
          </a:r>
        </a:p>
      </dsp:txBody>
      <dsp:txXfrm>
        <a:off x="2669796" y="3059646"/>
        <a:ext cx="2443162" cy="1252135"/>
      </dsp:txXfrm>
    </dsp:sp>
    <dsp:sp modelId="{B5830723-2DD0-834E-A755-C9E88D4C1507}">
      <dsp:nvSpPr>
        <dsp:cNvPr id="0" name=""/>
        <dsp:cNvSpPr/>
      </dsp:nvSpPr>
      <dsp:spPr>
        <a:xfrm>
          <a:off x="5257799" y="3020690"/>
          <a:ext cx="2521074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Zanubrutinib</a:t>
          </a:r>
        </a:p>
      </dsp:txBody>
      <dsp:txXfrm>
        <a:off x="5296755" y="3059646"/>
        <a:ext cx="2443162" cy="1252135"/>
      </dsp:txXfrm>
    </dsp:sp>
    <dsp:sp modelId="{FD01215E-B81E-4048-961A-2888D4BE10FD}">
      <dsp:nvSpPr>
        <dsp:cNvPr id="0" name=""/>
        <dsp:cNvSpPr/>
      </dsp:nvSpPr>
      <dsp:spPr>
        <a:xfrm>
          <a:off x="7990644" y="1510645"/>
          <a:ext cx="2521074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No covalentes</a:t>
          </a:r>
        </a:p>
      </dsp:txBody>
      <dsp:txXfrm>
        <a:off x="8029600" y="1549601"/>
        <a:ext cx="2443162" cy="1252135"/>
      </dsp:txXfrm>
    </dsp:sp>
    <dsp:sp modelId="{BF2E0B20-2464-7746-829F-26A43B306F65}">
      <dsp:nvSpPr>
        <dsp:cNvPr id="0" name=""/>
        <dsp:cNvSpPr/>
      </dsp:nvSpPr>
      <dsp:spPr>
        <a:xfrm>
          <a:off x="7990644" y="3020690"/>
          <a:ext cx="2521074" cy="133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Pirtobrutinib</a:t>
          </a:r>
        </a:p>
      </dsp:txBody>
      <dsp:txXfrm>
        <a:off x="8029600" y="3059646"/>
        <a:ext cx="2443162" cy="1252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B05C0-43E9-A745-BABF-4B147CDDFC9C}">
      <dsp:nvSpPr>
        <dsp:cNvPr id="0" name=""/>
        <dsp:cNvSpPr/>
      </dsp:nvSpPr>
      <dsp:spPr>
        <a:xfrm>
          <a:off x="0" y="1043781"/>
          <a:ext cx="3548062" cy="2128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700" kern="1200" dirty="0"/>
            <a:t>La capacidad de proporcionar una ocupación completa y sostenida del BTK en los tejidos </a:t>
          </a:r>
        </a:p>
      </dsp:txBody>
      <dsp:txXfrm>
        <a:off x="0" y="1043781"/>
        <a:ext cx="3548062" cy="2128837"/>
      </dsp:txXfrm>
    </dsp:sp>
    <dsp:sp modelId="{80A3DC3E-2F92-E147-9012-96112BE58A45}">
      <dsp:nvSpPr>
        <dsp:cNvPr id="0" name=""/>
        <dsp:cNvSpPr/>
      </dsp:nvSpPr>
      <dsp:spPr>
        <a:xfrm>
          <a:off x="3902868" y="1043781"/>
          <a:ext cx="3548062" cy="2128837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700" kern="1200" dirty="0"/>
            <a:t>La capacidad de tratar durante un período prolongado sin efectos secundarios inaceptables</a:t>
          </a:r>
          <a:endParaRPr lang="es-MX" sz="2700" kern="1200" dirty="0"/>
        </a:p>
      </dsp:txBody>
      <dsp:txXfrm>
        <a:off x="3902868" y="1043781"/>
        <a:ext cx="3548062" cy="2128837"/>
      </dsp:txXfrm>
    </dsp:sp>
    <dsp:sp modelId="{685ED90F-88F5-3046-B081-038F79A71EFA}">
      <dsp:nvSpPr>
        <dsp:cNvPr id="0" name=""/>
        <dsp:cNvSpPr/>
      </dsp:nvSpPr>
      <dsp:spPr>
        <a:xfrm>
          <a:off x="7805737" y="1043781"/>
          <a:ext cx="3548062" cy="2128837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700" kern="1200" dirty="0"/>
            <a:t>Una baja incidencia de interrupción del tratamiento</a:t>
          </a:r>
          <a:endParaRPr lang="es-MX" sz="2700" kern="1200" dirty="0"/>
        </a:p>
      </dsp:txBody>
      <dsp:txXfrm>
        <a:off x="7805737" y="1043781"/>
        <a:ext cx="3548062" cy="2128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26FE3-B442-5245-9B9B-925CB47DA053}" type="datetimeFigureOut">
              <a:rPr lang="es-UY" smtClean="0"/>
              <a:t>13/8/23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065B2-8124-3D48-8FD1-9EE0F4F4D11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2469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8013E-CBC3-4AA9-A04C-E873129F0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15CBC3-724C-4744-9F10-E382FCA11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C46AA1-7917-407C-990D-22194E57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0D586-30F5-46F2-99AC-ED9AA0AD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57FED-5880-4762-B742-4E3300E0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487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DA6E3-9639-4FD6-879E-41302A77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1A7E13-22DF-464C-A42B-D9414BD93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0C4A9-84CF-4E7F-9FF6-A5BE3F88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37AE8-B0B5-40F1-8AF0-D4C7100E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7D7C4B-1BF9-46DA-9CCE-948E2557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285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FF8C85-5899-40C5-AD79-8365BDE16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84122-4E14-4281-8D1B-D087A9A39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443C6D-A3EC-4030-ACD2-9C4AE65E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4FDF36-C634-4F95-88B1-3BC51E6F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947B5D-38A7-4529-9521-A954F5A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285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7CDE0-D4C7-4F96-8344-AF2C04D1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70DEB-ABD6-4EC8-9D28-F625E026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9FD64E-280E-4F19-A4F0-C08DA06A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BB3368-7D10-4FB7-9409-6DB62464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9A4F10-DF30-4625-8706-6180F8E9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8547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AB69C-E4B9-4FAE-8A34-8038AA80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421DD-E3C5-4AC5-95A8-7C7565A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0CFED-8690-4BB4-8D01-6C762D2D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CC320A-5A22-45C6-B12C-0B457DF7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473F7-BFAC-43F4-9C3E-6D4E127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909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696E0-E462-4A41-939A-54F61636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82344-0E36-418A-9EE1-42F2B438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3CB987-0D15-4A5E-AE19-6A7278F30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94DE-DF8C-4F1A-AFAB-B5A1B057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0E4E4D-6EEA-433C-B7E0-73EF4CBD5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31141-143E-4AEB-AE02-E2B0595E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036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33566-6EFC-46E6-B41D-0926F56E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A38E2-358A-48A5-939A-D8FBE79FC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3D42B7-DA10-43E1-A371-A5415CD39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71C760-5CAF-4436-A548-FE00CB6D8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0BEB9-68AE-4057-A308-9412D31CC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43CCA1-E7FF-4F6B-91AE-5BB92121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71483D-62B8-44A5-A8D2-BDCFF42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E85390-D9FF-46F0-82FC-811E265E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85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FC928-FCBA-4FE4-A523-FE7101F8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ECE1EA-11E9-4438-849B-A23BAD6AE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9DDED0-D0F6-4541-AFA8-9B3C31D2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0132DD-A914-4F07-A0BF-768D62DA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83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EA8A74-6950-4F9B-A1C5-FC02230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4EBDF1-F21B-423A-9BA3-E86EE1D3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76DE1-C554-4A90-B815-3D94C432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449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4310F-E140-4D94-9EE3-6AD48335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F7B1B1-1748-4AC2-B6BF-B7153477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6A22C-6CF9-4209-9510-0F439C6DF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275843-BDCD-46DF-A711-FB3ED45D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F50318-7AE2-4C1F-BC36-549C4D27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A2FD68-08A2-44AE-9A4F-FDA41447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994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DE3F7-3412-40E3-9295-FD948BF6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BFBEBE-5D29-4A30-95D0-6A7A34F04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286DD5-322C-488C-B9B9-AA2E71DEA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F2B52E-E1E9-43CB-8D8B-943C5585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ADDEBA-A213-4213-B4D5-D0518390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BD354F-10D2-492C-B44B-DC1E49F8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108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641DF8-06D2-4CC9-9CAD-708097A3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99BE78-47FA-4361-8FBA-A62D9EF5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A71201-EE71-43D0-B682-9C225A765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09B4-FF66-4CA5-ABF0-09C361C9F190}" type="datetimeFigureOut">
              <a:rPr lang="es-PE" smtClean="0"/>
              <a:t>12/08/23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58462-9BB9-4FA5-96F9-95FD41CE9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F9AB14-7A34-45F3-9A8F-E2BAA848A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146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urnals.lww.com/hemasphere/toc/2022/06003" TargetMode="Externa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3260A-6EF4-4778-B1AD-B0A6238A2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110" y="3360754"/>
            <a:ext cx="9144000" cy="808966"/>
          </a:xfrm>
        </p:spPr>
        <p:txBody>
          <a:bodyPr>
            <a:noAutofit/>
          </a:bodyPr>
          <a:lstStyle/>
          <a:p>
            <a:r>
              <a:rPr lang="es-UY" sz="36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 de los Inhibidores de BTK en LLC</a:t>
            </a:r>
            <a:endParaRPr lang="es-PE" sz="36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1ECB66-CDF8-40C1-A436-52C29D47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110" y="4169720"/>
            <a:ext cx="9144000" cy="1655762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Dra. Carolina Oliver</a:t>
            </a:r>
          </a:p>
          <a:p>
            <a:r>
              <a:rPr lang="es-MX" sz="20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Británico, CASMU, Uruguay</a:t>
            </a:r>
          </a:p>
          <a:p>
            <a:r>
              <a:rPr lang="es-PE" sz="20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Uruguayo de Linfoma</a:t>
            </a:r>
            <a:endParaRPr lang="es-MX" sz="3200" dirty="0">
              <a:solidFill>
                <a:srgbClr val="686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68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220F3-0B00-E724-188D-7B3C61FD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Guias actuales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4EF4ED0-7476-8568-93F0-ED16F1374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58" y="1378634"/>
            <a:ext cx="9716284" cy="4798329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3BD132D-FF44-117C-7CB0-E353120AA68D}"/>
              </a:ext>
            </a:extLst>
          </p:cNvPr>
          <p:cNvSpPr txBox="1"/>
          <p:nvPr/>
        </p:nvSpPr>
        <p:spPr>
          <a:xfrm>
            <a:off x="5764237" y="6215876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Hallek, M. HematologicalOncology.2023;41(S1):129–135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6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F93D71-8B83-67E1-A93F-3A29CF0E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iBTK en Primera Línea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A4FE8A-1859-08F9-F523-38D7DB90E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05715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220F3-0B00-E724-188D-7B3C61FD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fase 3 que avalan el uso de iBTK en pacientes con debut de LLC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B8E792-A4BB-AE93-A5B0-B6E3BB34240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9436" r="7541" b="9321"/>
          <a:stretch/>
        </p:blipFill>
        <p:spPr bwMode="auto">
          <a:xfrm>
            <a:off x="998093" y="1690688"/>
            <a:ext cx="10195813" cy="466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6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220F3-0B00-E724-188D-7B3C61FD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a 8 años de RESONATE-2 continúa mostrando beneficio de Ibrutinib en monoterapia en LLC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7C629-4A8E-BD32-89B4-462A5AF7B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6935"/>
            <a:ext cx="5181600" cy="4320028"/>
          </a:xfrm>
        </p:spPr>
        <p:txBody>
          <a:bodyPr/>
          <a:lstStyle/>
          <a:p>
            <a:r>
              <a:rPr lang="es-UY" dirty="0"/>
              <a:t>42 % de los pacientes continuan bajo Ibrutinib a 8 años</a:t>
            </a:r>
          </a:p>
          <a:p>
            <a:r>
              <a:rPr lang="es-UY" dirty="0"/>
              <a:t>Beneficio sostenido en SLP a 8 años</a:t>
            </a:r>
          </a:p>
          <a:p>
            <a:r>
              <a:rPr lang="es-UY" dirty="0"/>
              <a:t>Ibtuinib es sueprior en SG a Clb</a:t>
            </a:r>
          </a:p>
          <a:p>
            <a:r>
              <a:rPr lang="es-UY" dirty="0"/>
              <a:t>Es el fase 3 con data mas larga de uso de un iBTK como monodroga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9AFCEEC-5ACB-F3FB-21CD-3803FC2B54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2398425"/>
            <a:ext cx="5817512" cy="28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6E2E8F-80D8-4183-6A92-5EDCFE123386}"/>
              </a:ext>
            </a:extLst>
          </p:cNvPr>
          <p:cNvSpPr txBox="1"/>
          <p:nvPr/>
        </p:nvSpPr>
        <p:spPr>
          <a:xfrm>
            <a:off x="5888714" y="6492875"/>
            <a:ext cx="6100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b="0" u="none" strike="noStrike" dirty="0">
                <a:solidFill>
                  <a:schemeClr val="bg1"/>
                </a:solidFill>
                <a:effectLst/>
                <a:latin typeface="acumin-pro"/>
              </a:rPr>
              <a:t>Paul M. Barr. Blood Adv 2022; 6 (11): 3440–3450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5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2CDC9-5410-7A4C-221D-745B57AC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ILLUMINATE: </a:t>
            </a:r>
            <a:b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Ibrutinib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Obinutuzumab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</a:t>
            </a:r>
            <a:b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Obinutuzumab</a:t>
            </a:r>
            <a:endParaRPr lang="es-UY" sz="28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CF84CA9-7D05-A1E8-4076-BA056A6849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Fase III</a:t>
            </a:r>
          </a:p>
          <a:p>
            <a:r>
              <a:rPr lang="es-ES_tradnl" sz="2400" dirty="0"/>
              <a:t>N: 229; I + O: 113; </a:t>
            </a:r>
            <a:r>
              <a:rPr lang="es-ES_tradnl" sz="2400" dirty="0" err="1"/>
              <a:t>Clb</a:t>
            </a:r>
            <a:r>
              <a:rPr lang="es-ES_tradnl" sz="2400" dirty="0"/>
              <a:t> + O: 116</a:t>
            </a:r>
          </a:p>
          <a:p>
            <a:r>
              <a:rPr lang="es-ES_tradnl" sz="2400" dirty="0"/>
              <a:t>Mayores de 65 años o &lt; con comorbilidades: </a:t>
            </a:r>
          </a:p>
          <a:p>
            <a:pPr lvl="1"/>
            <a:r>
              <a:rPr lang="es-ES_tradnl" sz="2000" dirty="0"/>
              <a:t>CIRS &gt; 6</a:t>
            </a:r>
          </a:p>
          <a:p>
            <a:pPr lvl="1"/>
            <a:r>
              <a:rPr lang="es-ES_tradnl" sz="2000" dirty="0" err="1"/>
              <a:t>ClCrea</a:t>
            </a:r>
            <a:r>
              <a:rPr lang="es-ES_tradnl" sz="2000" dirty="0"/>
              <a:t> &lt; 70 </a:t>
            </a:r>
            <a:r>
              <a:rPr lang="es-ES_tradnl" sz="2000" dirty="0" err="1"/>
              <a:t>mL</a:t>
            </a:r>
            <a:r>
              <a:rPr lang="es-ES_tradnl" sz="2000" dirty="0"/>
              <a:t>/min</a:t>
            </a:r>
          </a:p>
          <a:p>
            <a:pPr lvl="1"/>
            <a:r>
              <a:rPr lang="es-ES_tradnl" sz="2000" dirty="0"/>
              <a:t>Del17p o p53 </a:t>
            </a:r>
            <a:r>
              <a:rPr lang="es-ES_tradnl" sz="2000" dirty="0" err="1"/>
              <a:t>mut</a:t>
            </a:r>
            <a:endParaRPr lang="es-ES_tradnl" sz="2000" dirty="0"/>
          </a:p>
          <a:p>
            <a:r>
              <a:rPr lang="es-ES_tradnl" sz="2400" dirty="0"/>
              <a:t>SLP a 42 meses: 74 % vs 33 %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DBDBD89-85C3-1471-A983-B32223761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48" y="90822"/>
            <a:ext cx="5181600" cy="3199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1C568E-825D-D335-7650-CCB5FA627971}"/>
              </a:ext>
            </a:extLst>
          </p:cNvPr>
          <p:cNvSpPr txBox="1"/>
          <p:nvPr/>
        </p:nvSpPr>
        <p:spPr>
          <a:xfrm>
            <a:off x="298552" y="6288811"/>
            <a:ext cx="457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Moreno C, et al. Lancet </a:t>
            </a:r>
            <a:r>
              <a:rPr lang="it-IT" sz="1200" dirty="0" err="1">
                <a:solidFill>
                  <a:schemeClr val="bg1"/>
                </a:solidFill>
              </a:rPr>
              <a:t>Oncol</a:t>
            </a:r>
            <a:r>
              <a:rPr lang="it-IT" sz="1200" dirty="0">
                <a:solidFill>
                  <a:schemeClr val="bg1"/>
                </a:solidFill>
              </a:rPr>
              <a:t> 2019; 20:43–56 </a:t>
            </a:r>
          </a:p>
          <a:p>
            <a:r>
              <a:rPr lang="it-IT" sz="1200" dirty="0">
                <a:solidFill>
                  <a:schemeClr val="bg1"/>
                </a:solidFill>
              </a:rPr>
              <a:t>Moreno C, et al. </a:t>
            </a:r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BlinkMacSystemFont"/>
              </a:rPr>
              <a:t>Haematologica. 2022;107(9):2108-2120.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65A4F93-8747-A9D4-BCF7-C5451C479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48" y="3325168"/>
            <a:ext cx="5181600" cy="344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82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38F65-AE9E-3455-804A-A978C1FD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Alliance: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Ibrutinib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R vs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Ibrutinib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BR</a:t>
            </a:r>
            <a:endParaRPr lang="es-UY" sz="28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E01ED-BC20-E1D7-EE5B-0C80946DD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800" dirty="0"/>
              <a:t>N: 547: IR: 182; I: 182; BR: 183</a:t>
            </a:r>
          </a:p>
          <a:p>
            <a:r>
              <a:rPr lang="es-ES_tradnl" sz="2800" dirty="0"/>
              <a:t>Mayores de 65 años</a:t>
            </a:r>
          </a:p>
          <a:p>
            <a:r>
              <a:rPr lang="es-ES_tradnl" sz="2800" dirty="0"/>
              <a:t>Mediana de edad: 71 años</a:t>
            </a:r>
          </a:p>
          <a:p>
            <a:pPr>
              <a:buFont typeface="Arial" charset="0"/>
              <a:buChar char="•"/>
            </a:pPr>
            <a:r>
              <a:rPr lang="es-ES_tradnl" sz="2800" dirty="0"/>
              <a:t>D</a:t>
            </a:r>
            <a:r>
              <a:rPr lang="es-ES" sz="2800" dirty="0"/>
              <a:t>el17p: 6 %</a:t>
            </a:r>
          </a:p>
          <a:p>
            <a:pPr>
              <a:buFont typeface="Arial" charset="0"/>
              <a:buChar char="•"/>
            </a:pPr>
            <a:r>
              <a:rPr lang="es-ES" sz="2800" dirty="0"/>
              <a:t>IGHV NM: 61 %</a:t>
            </a:r>
            <a:endParaRPr lang="es-ES_tradnl" sz="2800" dirty="0"/>
          </a:p>
          <a:p>
            <a:pPr>
              <a:buFont typeface="Arial" charset="0"/>
              <a:buChar char="•"/>
            </a:pPr>
            <a:r>
              <a:rPr lang="es-ES_tradnl" sz="2800" dirty="0"/>
              <a:t>RG: 77,3 % vs 65,7 % vs 31,4. p=0,001</a:t>
            </a:r>
          </a:p>
          <a:p>
            <a:pPr>
              <a:buFont typeface="Arial" charset="0"/>
              <a:buChar char="•"/>
            </a:pPr>
            <a:r>
              <a:rPr lang="es-ES_tradnl" sz="2800" dirty="0"/>
              <a:t>SLP a 2 años: 88 % vs 87 % vs 74 %</a:t>
            </a:r>
          </a:p>
          <a:p>
            <a:pPr>
              <a:buFont typeface="Arial" charset="0"/>
              <a:buChar char="•"/>
            </a:pPr>
            <a:r>
              <a:rPr lang="es-ES_tradnl" sz="2800" dirty="0"/>
              <a:t>No diferencia en SG</a:t>
            </a:r>
          </a:p>
          <a:p>
            <a:endParaRPr lang="es-UY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910A59-51D8-E415-2E63-A40686FAB883}"/>
              </a:ext>
            </a:extLst>
          </p:cNvPr>
          <p:cNvSpPr txBox="1"/>
          <p:nvPr/>
        </p:nvSpPr>
        <p:spPr>
          <a:xfrm>
            <a:off x="8356600" y="6581001"/>
            <a:ext cx="4258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solidFill>
                  <a:schemeClr val="bg1"/>
                </a:solidFill>
              </a:rPr>
              <a:t>Woyach J,  et al. N Engl J Med. 2018;379(26):2517-2528. </a:t>
            </a:r>
            <a:endParaRPr lang="es-ES_tradnl" sz="12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1BD859-F633-C362-80FD-F526FA94E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89107"/>
            <a:ext cx="5734485" cy="34128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3454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24BB8535-31BF-0D03-4DAF-0D4DC4CB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E1912: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Ibrutinib-Rituximab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FCR</a:t>
            </a:r>
            <a:br>
              <a:rPr lang="es-ES_tradnl" sz="2800" b="1" dirty="0">
                <a:ea typeface="Tw Cen MT" charset="0"/>
                <a:cs typeface="Tw Cen MT" charset="0"/>
              </a:rPr>
            </a:br>
            <a:endParaRPr lang="es-UY" sz="28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E96FF8C-3D68-FEA2-7F77-95C5A6E8D232}"/>
              </a:ext>
            </a:extLst>
          </p:cNvPr>
          <p:cNvSpPr txBox="1">
            <a:spLocks/>
          </p:cNvSpPr>
          <p:nvPr/>
        </p:nvSpPr>
        <p:spPr>
          <a:xfrm>
            <a:off x="838200" y="1801495"/>
            <a:ext cx="10515600" cy="437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s-ES_tradnl" sz="2400" dirty="0">
                <a:latin typeface="Calibri" charset="0"/>
                <a:ea typeface="Calibri" charset="0"/>
                <a:cs typeface="Calibri" charset="0"/>
              </a:rPr>
              <a:t>529 pacientes: 354 IR y 175 FCR</a:t>
            </a:r>
          </a:p>
          <a:p>
            <a:pPr>
              <a:buFont typeface="Arial" charset="0"/>
              <a:buChar char="•"/>
            </a:pPr>
            <a:r>
              <a:rPr lang="es-ES_tradnl" sz="2400" dirty="0">
                <a:latin typeface="Calibri" charset="0"/>
                <a:ea typeface="Calibri" charset="0"/>
                <a:cs typeface="Calibri" charset="0"/>
              </a:rPr>
              <a:t>No incluyó</a:t>
            </a:r>
            <a:r>
              <a:rPr lang="es-ES" sz="2400" dirty="0">
                <a:latin typeface="Calibri" charset="0"/>
                <a:ea typeface="Calibri" charset="0"/>
                <a:cs typeface="Calibri" charset="0"/>
              </a:rPr>
              <a:t> pacientes con del17p</a:t>
            </a:r>
            <a:endParaRPr lang="es-ES_tradnl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s-ES_tradnl" sz="2400" dirty="0">
                <a:latin typeface="Calibri" charset="0"/>
                <a:ea typeface="Calibri" charset="0"/>
                <a:cs typeface="Calibri" charset="0"/>
              </a:rPr>
              <a:t>&lt; 70 años. Mediana: 56 años</a:t>
            </a:r>
          </a:p>
          <a:p>
            <a:pPr marL="0" indent="0">
              <a:buNone/>
            </a:pPr>
            <a:endParaRPr lang="es-ES_tradnl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1F0F95-FFFA-6D80-EA43-3E111186B665}"/>
              </a:ext>
            </a:extLst>
          </p:cNvPr>
          <p:cNvSpPr txBox="1"/>
          <p:nvPr/>
        </p:nvSpPr>
        <p:spPr>
          <a:xfrm>
            <a:off x="8550792" y="6259202"/>
            <a:ext cx="320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dirty="0" err="1">
                <a:solidFill>
                  <a:schemeClr val="bg1"/>
                </a:solidFill>
              </a:rPr>
              <a:t>Shanafelt</a:t>
            </a:r>
            <a:r>
              <a:rPr lang="es-ES_tradnl" sz="1200" dirty="0">
                <a:solidFill>
                  <a:schemeClr val="bg1"/>
                </a:solidFill>
              </a:rPr>
              <a:t> et al. </a:t>
            </a:r>
            <a:r>
              <a:rPr lang="nb-NO" sz="1200" dirty="0">
                <a:solidFill>
                  <a:schemeClr val="bg1"/>
                </a:solidFill>
              </a:rPr>
              <a:t>N </a:t>
            </a:r>
            <a:r>
              <a:rPr lang="nb-NO" sz="1200" dirty="0" err="1">
                <a:solidFill>
                  <a:schemeClr val="bg1"/>
                </a:solidFill>
              </a:rPr>
              <a:t>Engl</a:t>
            </a:r>
            <a:r>
              <a:rPr lang="nb-NO" sz="1200" dirty="0">
                <a:solidFill>
                  <a:schemeClr val="bg1"/>
                </a:solidFill>
              </a:rPr>
              <a:t> J Med 2019;381:432-43</a:t>
            </a:r>
          </a:p>
          <a:p>
            <a:pPr algn="r"/>
            <a:r>
              <a:rPr lang="nb-NO" sz="1200" dirty="0" err="1">
                <a:solidFill>
                  <a:schemeClr val="bg1"/>
                </a:solidFill>
              </a:rPr>
              <a:t>Shanafelt</a:t>
            </a:r>
            <a:r>
              <a:rPr lang="nb-NO" sz="1200" dirty="0">
                <a:solidFill>
                  <a:schemeClr val="bg1"/>
                </a:solidFill>
              </a:rPr>
              <a:t> et al. </a:t>
            </a:r>
            <a:r>
              <a:rPr lang="es-UY" sz="1200" b="0" u="none" strike="noStrike" dirty="0">
                <a:solidFill>
                  <a:schemeClr val="bg1"/>
                </a:solidFill>
                <a:effectLst/>
              </a:rPr>
              <a:t>Blood (2022) 140 (2): 112–120</a:t>
            </a:r>
            <a:endParaRPr lang="nb-NO" sz="1200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6A7755E-C7DB-FB2B-0F97-B9D76E608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6" y="3124535"/>
            <a:ext cx="5099050" cy="33655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19F3AF-3DF6-1FA3-94A2-540F63DFD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86" y="1801495"/>
            <a:ext cx="5221157" cy="409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BE313-7717-F681-B729-74E545EC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FLAIR: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Ibrutinib-Rituximab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FCR</a:t>
            </a:r>
            <a:endParaRPr lang="es-UY" sz="28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290F7-9C82-0322-C35B-9AE95359D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7944" cy="4351338"/>
          </a:xfrm>
        </p:spPr>
        <p:txBody>
          <a:bodyPr>
            <a:normAutofit fontScale="92500" lnSpcReduction="10000"/>
          </a:bodyPr>
          <a:lstStyle/>
          <a:p>
            <a:r>
              <a:rPr lang="es-UY" sz="2400" dirty="0"/>
              <a:t>IR es superior en SLP versus FCR. HR 0,44 (p&lt;0,001)</a:t>
            </a:r>
          </a:p>
          <a:p>
            <a:pPr lvl="1"/>
            <a:r>
              <a:rPr lang="es-UY" sz="2000" dirty="0"/>
              <a:t>Mejor SLP en no mutados, del11q y cariotipo normal</a:t>
            </a:r>
          </a:p>
          <a:p>
            <a:pPr lvl="1"/>
            <a:r>
              <a:rPr lang="es-UY" sz="2000" dirty="0"/>
              <a:t>No beneficio en SLP en mutados</a:t>
            </a:r>
          </a:p>
          <a:p>
            <a:pPr lvl="1"/>
            <a:endParaRPr lang="es-UY" sz="2000" dirty="0"/>
          </a:p>
          <a:p>
            <a:r>
              <a:rPr lang="es-UY" sz="2400" dirty="0"/>
              <a:t>No beneficio de SG, pero la mayoría de los recaídos a FCR utilizaron Ibrutinib o Venetoclax (90%)</a:t>
            </a:r>
          </a:p>
          <a:p>
            <a:r>
              <a:rPr lang="es-UY" sz="2400" dirty="0"/>
              <a:t>Muerte subita con Ibrutinib particularmente sucede en pacientes con HTA y alteraciones CV previas</a:t>
            </a:r>
          </a:p>
          <a:p>
            <a:r>
              <a:rPr lang="es-UY" sz="2400" dirty="0"/>
              <a:t>Muerte secundaria a SMD/LAM e infecciones son más frecuentes con FCR</a:t>
            </a:r>
          </a:p>
          <a:p>
            <a:endParaRPr lang="es-UY" dirty="0"/>
          </a:p>
          <a:p>
            <a:endParaRPr lang="es-UY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CDB529-5C79-AB8D-7793-36C081AFB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58" y="1690688"/>
            <a:ext cx="5714276" cy="4151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78A1E0-502E-0724-70B2-823B73E5D53A}"/>
              </a:ext>
            </a:extLst>
          </p:cNvPr>
          <p:cNvSpPr txBox="1"/>
          <p:nvPr/>
        </p:nvSpPr>
        <p:spPr>
          <a:xfrm>
            <a:off x="6790544" y="6176963"/>
            <a:ext cx="4841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Hillmen P, et al. </a:t>
            </a:r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Lancet Oncol 2023 May;24(5):535-552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73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C849A-4CA3-3780-44F7-D5F42409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ELEVATE-TN: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Acalabrutinib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Obi vs Acala versus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-Obi.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Acalabrutinib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Obi mejora SLP y SG vs </a:t>
            </a:r>
            <a:r>
              <a:rPr lang="es-ES_tradnl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Clb</a:t>
            </a:r>
            <a:r>
              <a:rPr lang="es-ES_tradnl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-Obi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A7E64-6B3B-7066-2A3A-665AC3D20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4502" cy="1222384"/>
          </a:xfrm>
        </p:spPr>
        <p:txBody>
          <a:bodyPr>
            <a:noAutofit/>
          </a:bodyPr>
          <a:lstStyle/>
          <a:p>
            <a:r>
              <a:rPr lang="es-ES_tradnl" sz="2400" dirty="0"/>
              <a:t>N: 535 en primera línea; &gt; 65 años o &lt; 65 años con comorbilidades</a:t>
            </a:r>
          </a:p>
          <a:p>
            <a:pPr marL="0" indent="0">
              <a:buNone/>
            </a:pPr>
            <a:endParaRPr lang="es-ES_tradnl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45E49B-CB05-9E77-2BA2-E31C89F82A0C}"/>
              </a:ext>
            </a:extLst>
          </p:cNvPr>
          <p:cNvSpPr txBox="1"/>
          <p:nvPr/>
        </p:nvSpPr>
        <p:spPr>
          <a:xfrm>
            <a:off x="7560657" y="6262042"/>
            <a:ext cx="434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dirty="0" err="1">
                <a:solidFill>
                  <a:schemeClr val="bg1"/>
                </a:solidFill>
              </a:rPr>
              <a:t>Sharman</a:t>
            </a:r>
            <a:r>
              <a:rPr lang="es-ES_tradnl" sz="1200" dirty="0">
                <a:solidFill>
                  <a:schemeClr val="bg1"/>
                </a:solidFill>
              </a:rPr>
              <a:t> J, et al. </a:t>
            </a:r>
            <a:r>
              <a:rPr lang="is-IS" sz="1200" i="1" dirty="0">
                <a:solidFill>
                  <a:schemeClr val="bg1"/>
                </a:solidFill>
              </a:rPr>
              <a:t>Lancet </a:t>
            </a:r>
            <a:r>
              <a:rPr lang="is-IS" sz="1200" dirty="0">
                <a:solidFill>
                  <a:schemeClr val="bg1"/>
                </a:solidFill>
              </a:rPr>
              <a:t>2020; 395: 1278–91 </a:t>
            </a:r>
          </a:p>
          <a:p>
            <a:pPr algn="r"/>
            <a:r>
              <a:rPr lang="is-IS" sz="1200" dirty="0">
                <a:solidFill>
                  <a:schemeClr val="bg1"/>
                </a:solidFill>
              </a:rPr>
              <a:t>Sharman J, et al. ASCO 2022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50E14DB-F2DE-57AA-26DA-4D96FB84E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8" y="2252624"/>
            <a:ext cx="4873634" cy="2819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C4A8419-F2B1-B9D4-6F7D-E72F7E264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8" y="4591705"/>
            <a:ext cx="4873634" cy="2819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4EAE5F-1247-B833-F466-55E65D17B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68" y="3009136"/>
            <a:ext cx="6791232" cy="25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36ECD-CABE-D957-BC55-C2CA302C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SEQUOIA: Zanubrutinib versus BR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52E898-8EC5-D993-D9D1-7D2AD118C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5" b="12040"/>
          <a:stretch/>
        </p:blipFill>
        <p:spPr>
          <a:xfrm>
            <a:off x="3991473" y="1595120"/>
            <a:ext cx="7922926" cy="442974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2ACF73F-ADA8-2790-E967-5A78450351C2}"/>
              </a:ext>
            </a:extLst>
          </p:cNvPr>
          <p:cNvSpPr txBox="1"/>
          <p:nvPr/>
        </p:nvSpPr>
        <p:spPr>
          <a:xfrm>
            <a:off x="5919537" y="621587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BlinkMacSystemFont"/>
              </a:rPr>
              <a:t>Tam C, et al. Lancet Oncol. 2022 Aug;23(8):1031-1043</a:t>
            </a:r>
            <a:endParaRPr lang="es-UY" sz="1200" dirty="0">
              <a:solidFill>
                <a:schemeClr val="bg1"/>
              </a:solidFill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3FDCA762-4894-3695-6CA9-F55FD4B4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483" cy="2436886"/>
          </a:xfrm>
        </p:spPr>
        <p:txBody>
          <a:bodyPr>
            <a:noAutofit/>
          </a:bodyPr>
          <a:lstStyle/>
          <a:p>
            <a:r>
              <a:rPr lang="es-ES_tradnl" sz="2400" dirty="0"/>
              <a:t>N: 479 en primera línea; </a:t>
            </a:r>
          </a:p>
          <a:p>
            <a:r>
              <a:rPr lang="es-ES_tradnl" sz="2400" dirty="0"/>
              <a:t>&gt; 65 años o &lt; 65 años con comorbilidades</a:t>
            </a:r>
          </a:p>
          <a:p>
            <a:pPr marL="0" indent="0">
              <a:buNone/>
            </a:pP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62375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6CBDE-4314-5A01-320D-2D55C5A4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Introducción: inhibidores de BTK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AEF9B-A19B-327E-BE37-830AC4B7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8668" cy="4101646"/>
          </a:xfrm>
        </p:spPr>
        <p:txBody>
          <a:bodyPr>
            <a:normAutofit fontScale="77500" lnSpcReduction="20000"/>
          </a:bodyPr>
          <a:lstStyle/>
          <a:p>
            <a:r>
              <a:rPr lang="es-UY" dirty="0"/>
              <a:t>El gen que codifica BTK fue identificad en 1993 y en 2009 se diseña el ibrutinib y comienzan los ensayos clinicos. </a:t>
            </a:r>
          </a:p>
          <a:p>
            <a:r>
              <a:rPr lang="es-UY" dirty="0"/>
              <a:t>La función de esta enzima es vital para la señalización, el desarrollo y la diferenciación de las células B y es un prerrequisito para la supervivencia y proliferación de las células B.</a:t>
            </a:r>
          </a:p>
          <a:p>
            <a:r>
              <a:rPr lang="es-UY" dirty="0"/>
              <a:t>Una pérdida de la función de BTK da como resultado una producción casi nula de células B maduras y muerte celular prematura, mientras que una ganancia de función da como resultado un estado de inmunosupresión debido al mal funcionamiento de las células B.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EB91A7-C546-8EA6-2DCA-7FA4E47B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75" y="1642382"/>
            <a:ext cx="5438668" cy="44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3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15290-9CD0-6702-E363-BBD62116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iBTK en LLC R/R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FB55E7-B357-E194-C691-1A15FCB7F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0852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637181-2E52-36F8-8BEC-E979E3E23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95" y="411914"/>
            <a:ext cx="9341210" cy="6034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2FB866-E75D-5CA3-4719-D6A0E8E77A91}"/>
              </a:ext>
            </a:extLst>
          </p:cNvPr>
          <p:cNvSpPr txBox="1"/>
          <p:nvPr/>
        </p:nvSpPr>
        <p:spPr>
          <a:xfrm>
            <a:off x="5807242" y="650741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  <a:effectLst/>
                <a:latin typeface="URWPalladioL"/>
              </a:rPr>
              <a:t>Robak, T., et al.. Cancers 2022,14,771</a:t>
            </a:r>
            <a:endParaRPr lang="es-UY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6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02FB866-E75D-5CA3-4719-D6A0E8E77A91}"/>
              </a:ext>
            </a:extLst>
          </p:cNvPr>
          <p:cNvSpPr txBox="1"/>
          <p:nvPr/>
        </p:nvSpPr>
        <p:spPr>
          <a:xfrm>
            <a:off x="5807242" y="650741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  <a:effectLst/>
                <a:latin typeface="URWPalladioL"/>
              </a:rPr>
              <a:t>Byrd J, et al. JCO 2021;39:3441-3452</a:t>
            </a:r>
            <a:endParaRPr lang="es-UY" sz="3600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E1A0046-FA11-B260-5C8F-53BCB561C642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27135" r="9187" b="16023"/>
          <a:stretch/>
        </p:blipFill>
        <p:spPr bwMode="auto">
          <a:xfrm>
            <a:off x="128337" y="2241918"/>
            <a:ext cx="5678905" cy="3159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02E506D-D3F4-8E87-536B-61794012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ELEVATE-RR: Acalabrutinib no fue inferior a Ibrutinib, con mejor perfil de seguridad en LLC R/R</a:t>
            </a:r>
            <a:endParaRPr lang="es-UY" sz="2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7E0BFEB-8CAC-937D-A305-A77D7120E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6" y="1941094"/>
            <a:ext cx="5972427" cy="1880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138CEA7-8198-8664-E977-A0965B7B1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6" y="3994595"/>
            <a:ext cx="5972427" cy="16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509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D0944-CB13-582C-901E-DC1C8E05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ALPINE: Zanubrutinib es superior en SLP y respuesta a Ibrutinib, con mejor perfil de seguridad CV en LLC R/R</a:t>
            </a:r>
            <a:endParaRPr lang="es-UY" sz="2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CA43265-4394-92DF-CDA0-4DECEE1E7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614"/>
            <a:ext cx="5901644" cy="2985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6CD2C223-DC8B-5127-5F74-C0BD95FE6F9E}"/>
              </a:ext>
            </a:extLst>
          </p:cNvPr>
          <p:cNvSpPr/>
          <p:nvPr/>
        </p:nvSpPr>
        <p:spPr>
          <a:xfrm>
            <a:off x="838200" y="5458906"/>
            <a:ext cx="4369069" cy="12673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/>
              <a:t>Seguimiento: 29,6 meses</a:t>
            </a:r>
          </a:p>
          <a:p>
            <a:pPr algn="ctr"/>
            <a:r>
              <a:rPr lang="es-UY" dirty="0"/>
              <a:t>Iguales resultados por el IRC</a:t>
            </a:r>
          </a:p>
          <a:p>
            <a:pPr algn="ctr"/>
            <a:r>
              <a:rPr lang="es-UY" dirty="0"/>
              <a:t>SLP: Zanubrutinib: NR</a:t>
            </a:r>
          </a:p>
          <a:p>
            <a:pPr algn="ctr"/>
            <a:r>
              <a:rPr lang="es-UY" dirty="0"/>
              <a:t>Ibrutinib: 35 meses</a:t>
            </a: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0BDA1D4E-7007-59BA-C3E8-8709A7697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44" y="2273614"/>
            <a:ext cx="6290878" cy="2985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6E88D3E-7E52-7D99-13F5-2396CD75C021}"/>
              </a:ext>
            </a:extLst>
          </p:cNvPr>
          <p:cNvSpPr txBox="1"/>
          <p:nvPr/>
        </p:nvSpPr>
        <p:spPr>
          <a:xfrm>
            <a:off x="4772205" y="6264567"/>
            <a:ext cx="732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  <a:effectLst/>
              </a:rPr>
              <a:t>Brown JR et al, Abstract #LBA6 presented at ASH2022</a:t>
            </a:r>
            <a:endParaRPr lang="es-UY" sz="1200" dirty="0">
              <a:solidFill>
                <a:schemeClr val="bg1"/>
              </a:solidFill>
            </a:endParaRPr>
          </a:p>
          <a:p>
            <a:pPr algn="r"/>
            <a:r>
              <a:rPr lang="es-UY" sz="1200" dirty="0">
                <a:solidFill>
                  <a:schemeClr val="bg1"/>
                </a:solidFill>
                <a:effectLst/>
              </a:rPr>
              <a:t> Brown JR, Eichhorst B, Hillmen P, et al. N Engl J Med 2022 </a:t>
            </a:r>
          </a:p>
        </p:txBody>
      </p:sp>
    </p:spTree>
    <p:extLst>
      <p:ext uri="{BB962C8B-B14F-4D97-AF65-F5344CB8AC3E}">
        <p14:creationId xmlns:p14="http://schemas.microsoft.com/office/powerpoint/2010/main" val="2817305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470D6-91AA-091F-6A56-5C4CFD52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GLOW: Ibrutinib + Venetoclax versus Clb-Obi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66A982-9B5A-449A-AC47-1CE6B7ADB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 fontScale="92500" lnSpcReduction="20000"/>
          </a:bodyPr>
          <a:lstStyle/>
          <a:p>
            <a:r>
              <a:rPr lang="es-UY" sz="1900" dirty="0"/>
              <a:t>Fase III</a:t>
            </a:r>
          </a:p>
          <a:p>
            <a:r>
              <a:rPr lang="es-UY" sz="1900" dirty="0"/>
              <a:t>&gt; 65 años o menores con comorbilidades</a:t>
            </a:r>
          </a:p>
          <a:p>
            <a:r>
              <a:rPr lang="es-UY" sz="1900" dirty="0"/>
              <a:t>LLC naive</a:t>
            </a:r>
          </a:p>
          <a:p>
            <a:r>
              <a:rPr lang="es-UY" sz="1900" dirty="0"/>
              <a:t>N = 211</a:t>
            </a:r>
          </a:p>
          <a:p>
            <a:r>
              <a:rPr lang="es-UY" sz="1900" dirty="0"/>
              <a:t>Seguimiento a 34 meses: no diferencia en SG</a:t>
            </a:r>
            <a:endParaRPr lang="es-UY"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52CB75-7A31-FD56-BAF4-A4A26B5E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27" y="2641212"/>
            <a:ext cx="4661194" cy="329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11E8CB-FBCA-839A-0F38-CE4E6B5E1E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3"/>
          <a:stretch/>
        </p:blipFill>
        <p:spPr>
          <a:xfrm>
            <a:off x="6413475" y="2641212"/>
            <a:ext cx="4090737" cy="3321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47908A0-BBAC-D968-3DC6-5EFCB7A37BB2}"/>
              </a:ext>
            </a:extLst>
          </p:cNvPr>
          <p:cNvSpPr txBox="1"/>
          <p:nvPr/>
        </p:nvSpPr>
        <p:spPr>
          <a:xfrm>
            <a:off x="8438812" y="6526583"/>
            <a:ext cx="344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Kater A, et al. </a:t>
            </a:r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NEJM Evid 2022;1(7):1-13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60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D6EE7-C64A-1127-3341-3814034B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Ibrutinib + Venetoclax: Clarity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9B5EA2-AB9A-6CAA-26CC-8210A4976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2383102" cy="1645920"/>
          </a:xfrm>
        </p:spPr>
        <p:txBody>
          <a:bodyPr anchor="ctr">
            <a:normAutofit/>
          </a:bodyPr>
          <a:lstStyle/>
          <a:p>
            <a:r>
              <a:rPr lang="es-UY" sz="2000" dirty="0"/>
              <a:t>N = 54</a:t>
            </a:r>
          </a:p>
          <a:p>
            <a:r>
              <a:rPr lang="es-UY" sz="2000" dirty="0"/>
              <a:t>Fase II</a:t>
            </a:r>
          </a:p>
          <a:p>
            <a:r>
              <a:rPr lang="es-UY" sz="2000" dirty="0"/>
              <a:t>LLC R/R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E8CAD-5D53-C975-88C2-719AE683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3" y="3155767"/>
            <a:ext cx="5481509" cy="2631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FD193D-89D6-916A-7688-F3BDEDD79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81" y="3173405"/>
            <a:ext cx="5523082" cy="2595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7720AC-4B0F-6BEE-9DDF-D71EF15CD428}"/>
              </a:ext>
            </a:extLst>
          </p:cNvPr>
          <p:cNvSpPr txBox="1"/>
          <p:nvPr/>
        </p:nvSpPr>
        <p:spPr>
          <a:xfrm>
            <a:off x="8271392" y="6292346"/>
            <a:ext cx="379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Hillmen P, et al. </a:t>
            </a:r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J Clin Oncol 2019;37(30):2722-2729</a:t>
            </a:r>
            <a:endParaRPr lang="es-UY" sz="1200" dirty="0">
              <a:solidFill>
                <a:schemeClr val="bg1"/>
              </a:solidFill>
            </a:endParaRPr>
          </a:p>
          <a:p>
            <a:pPr algn="r"/>
            <a:r>
              <a:rPr lang="es-UY" sz="1200" dirty="0">
                <a:solidFill>
                  <a:schemeClr val="bg1"/>
                </a:solidFill>
              </a:rPr>
              <a:t>Munir T, et al. Abstract ASH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27FB5A-C5CA-E501-0621-604FA20BCD47}"/>
              </a:ext>
            </a:extLst>
          </p:cNvPr>
          <p:cNvSpPr txBox="1"/>
          <p:nvPr/>
        </p:nvSpPr>
        <p:spPr>
          <a:xfrm>
            <a:off x="8071219" y="817863"/>
            <a:ext cx="3272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2000" dirty="0"/>
              <a:t>Actualización en ASH 2022: </a:t>
            </a:r>
          </a:p>
          <a:p>
            <a:endParaRPr lang="es-UY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UY" sz="2000" dirty="0"/>
              <a:t>SG 5 años: 90 %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UY" sz="2000" dirty="0"/>
              <a:t>SLP 5 años: 78 %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10B2F947-A21D-93C8-292E-009234458CC5}"/>
              </a:ext>
            </a:extLst>
          </p:cNvPr>
          <p:cNvSpPr/>
          <p:nvPr/>
        </p:nvSpPr>
        <p:spPr>
          <a:xfrm>
            <a:off x="1891430" y="2454442"/>
            <a:ext cx="8605381" cy="5267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/>
              <a:t>Concepto: valora el tiempo individual hasta que se alcanza uMRD para extrapolar el tiempo hasta que MRD podría aumentar nuevamente</a:t>
            </a:r>
          </a:p>
        </p:txBody>
      </p:sp>
    </p:spTree>
    <p:extLst>
      <p:ext uri="{BB962C8B-B14F-4D97-AF65-F5344CB8AC3E}">
        <p14:creationId xmlns:p14="http://schemas.microsoft.com/office/powerpoint/2010/main" val="647305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E473A-67A9-914E-ABA6-FA9AE8FE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éxito del uso de iBTK en monodroga depende de: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F592303-0541-F7F3-ED86-D72693C80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784376"/>
              </p:ext>
            </p:extLst>
          </p:nvPr>
        </p:nvGraphicFramePr>
        <p:xfrm>
          <a:off x="419100" y="1998134"/>
          <a:ext cx="113538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59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853D02E-01B7-C67E-29F2-605C103A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 actuales con el uso de iBTK</a:t>
            </a:r>
            <a:b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Tocixidad</a:t>
            </a:r>
            <a:b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Resistencia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644BE9-71B5-3619-E8A0-EE7695377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97822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482F4-7A91-10D1-6BC8-181C7619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 largo plazo del RESONATE-2: </a:t>
            </a:r>
            <a:b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EA son la causa más importante de discontinuación de Ibrutinib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691ED37-B336-1F82-E743-A54690981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16645" r="2848"/>
          <a:stretch/>
        </p:blipFill>
        <p:spPr>
          <a:xfrm>
            <a:off x="1126066" y="2354657"/>
            <a:ext cx="9939867" cy="3059377"/>
          </a:xfr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8CF37259-0F1C-9C45-2D60-91AAC1BAAB0C}"/>
              </a:ext>
            </a:extLst>
          </p:cNvPr>
          <p:cNvSpPr/>
          <p:nvPr/>
        </p:nvSpPr>
        <p:spPr>
          <a:xfrm>
            <a:off x="3733799" y="5586936"/>
            <a:ext cx="4724400" cy="49106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/>
              <a:t>53 % de discontinuación, casi la mitad por 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259021-8C31-FD9A-221D-F56C9483EBAA}"/>
              </a:ext>
            </a:extLst>
          </p:cNvPr>
          <p:cNvSpPr txBox="1"/>
          <p:nvPr/>
        </p:nvSpPr>
        <p:spPr>
          <a:xfrm>
            <a:off x="7264399" y="6581001"/>
            <a:ext cx="467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Barr M, et al. ASCO 2021. Abstract 7523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1C2412-7515-9D0D-BED0-0356ED3FFCD1}"/>
              </a:ext>
            </a:extLst>
          </p:cNvPr>
          <p:cNvSpPr txBox="1"/>
          <p:nvPr/>
        </p:nvSpPr>
        <p:spPr>
          <a:xfrm>
            <a:off x="5888714" y="6492875"/>
            <a:ext cx="6100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b="0" u="none" strike="noStrike" dirty="0">
                <a:solidFill>
                  <a:schemeClr val="bg1"/>
                </a:solidFill>
                <a:effectLst/>
                <a:latin typeface="acumin-pro"/>
              </a:rPr>
              <a:t>Paul M. Barr. Blood Adv 2022; 6 (11): 3440–3450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65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1CE43-A212-0F94-5F61-81D6E2B0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Implicancias de la selectividad de </a:t>
            </a:r>
            <a:b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iBTK covlentes y no covalentes </a:t>
            </a:r>
            <a:b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efectos off target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93CE87-DB93-8AC0-E92F-C856A42A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8659"/>
            <a:ext cx="6984594" cy="1837531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C7E4D3-6517-C9B8-AB65-B7F730C8A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94" y="561975"/>
            <a:ext cx="5130800" cy="59309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4334B09-3E26-19CE-F12C-3236C298EE07}"/>
              </a:ext>
            </a:extLst>
          </p:cNvPr>
          <p:cNvSpPr txBox="1"/>
          <p:nvPr/>
        </p:nvSpPr>
        <p:spPr>
          <a:xfrm>
            <a:off x="250031" y="6231265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Inter Var"/>
              </a:rPr>
              <a:t>Kaptein A, et al. Blood. 2018;132(Supplement 1):1871</a:t>
            </a:r>
          </a:p>
          <a:p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MuseoSans"/>
              </a:rPr>
              <a:t>Estupiñán HY</a:t>
            </a:r>
            <a:r>
              <a:rPr lang="es-UY" sz="1200" dirty="0">
                <a:solidFill>
                  <a:schemeClr val="bg1"/>
                </a:solidFill>
                <a:latin typeface="MuseoSans"/>
              </a:rPr>
              <a:t>.</a:t>
            </a:r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MuseoSans"/>
              </a:rPr>
              <a:t> </a:t>
            </a:r>
            <a:r>
              <a:rPr lang="es-UY" sz="1200" b="0" i="1" u="none" strike="noStrike" dirty="0">
                <a:solidFill>
                  <a:schemeClr val="bg1"/>
                </a:solidFill>
                <a:effectLst/>
                <a:latin typeface="MuseoSans"/>
              </a:rPr>
              <a:t>Front. Cell Dev. Biol.</a:t>
            </a:r>
            <a:r>
              <a:rPr lang="es-UY" sz="1200" b="0" i="0" u="none" strike="noStrike" dirty="0">
                <a:solidFill>
                  <a:schemeClr val="bg1"/>
                </a:solidFill>
                <a:effectLst/>
                <a:latin typeface="MuseoSans"/>
              </a:rPr>
              <a:t> 2021;9:630942</a:t>
            </a:r>
            <a:endParaRPr lang="es-UY" sz="1200" dirty="0">
              <a:solidFill>
                <a:schemeClr val="bg1"/>
              </a:solidFill>
            </a:endParaRPr>
          </a:p>
          <a:p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7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3CA0F-3F7E-924A-FE2D-AACF7F71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05314F4-248E-ADC1-16BA-3BDFD2ADFF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914178"/>
              </p:ext>
            </p:extLst>
          </p:nvPr>
        </p:nvGraphicFramePr>
        <p:xfrm>
          <a:off x="838200" y="102790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686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FDA02-DF5F-5D7C-8A02-73E36155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 secundarios de Ibrutinib, Acalabrutinib y Zanubrutinib</a:t>
            </a:r>
            <a:endParaRPr lang="es-UY" sz="28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7FE4FC-0BB7-680A-4218-FCDF36B5A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937544"/>
            <a:ext cx="9169400" cy="4127500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5CF2A6-807C-2E13-F96F-68FDEC63ABA7}"/>
              </a:ext>
            </a:extLst>
          </p:cNvPr>
          <p:cNvSpPr txBox="1"/>
          <p:nvPr/>
        </p:nvSpPr>
        <p:spPr>
          <a:xfrm>
            <a:off x="6091238" y="6215876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u="none" strike="noStrike" dirty="0">
                <a:solidFill>
                  <a:schemeClr val="bg1"/>
                </a:solidFill>
                <a:effectLst/>
              </a:rPr>
              <a:t>Wen, T., </a:t>
            </a:r>
            <a:r>
              <a:rPr lang="es-UY" sz="1200" dirty="0">
                <a:solidFill>
                  <a:schemeClr val="bg1"/>
                </a:solidFill>
              </a:rPr>
              <a:t>et </a:t>
            </a:r>
            <a:r>
              <a:rPr lang="es-UY" sz="1200" u="none" strike="noStrike" dirty="0">
                <a:solidFill>
                  <a:schemeClr val="bg1"/>
                </a:solidFill>
                <a:effectLst/>
              </a:rPr>
              <a:t>al. Leukemia 2021;35, 312–332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2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32606-BB5B-85AE-DDDE-3B64F232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56" y="829460"/>
            <a:ext cx="5645944" cy="5106285"/>
          </a:xfrm>
        </p:spPr>
        <p:txBody>
          <a:bodyPr>
            <a:noAutofit/>
          </a:bodyPr>
          <a:lstStyle/>
          <a:p>
            <a:pPr algn="ctr"/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 secundarios de Ibrutinib, Acalabrutinib y Zanubrutinib según comparaciones head to head </a:t>
            </a:r>
            <a:endParaRPr lang="es-UY" sz="2800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C3EAE33-46B1-0B38-4415-E46FA96D1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72" b="1"/>
          <a:stretch/>
        </p:blipFill>
        <p:spPr>
          <a:xfrm>
            <a:off x="509666" y="101213"/>
            <a:ext cx="5006714" cy="656278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65237C7-7D90-5B61-C2D4-4BA551EC911D}"/>
              </a:ext>
            </a:extLst>
          </p:cNvPr>
          <p:cNvSpPr txBox="1"/>
          <p:nvPr/>
        </p:nvSpPr>
        <p:spPr>
          <a:xfrm>
            <a:off x="5707856" y="6078731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100" dirty="0">
                <a:solidFill>
                  <a:schemeClr val="bg1"/>
                </a:solidFill>
                <a:effectLst/>
              </a:rPr>
              <a:t>Byrd JC, etal. J Clin Oncol. 2021;39(31):3441–3452</a:t>
            </a:r>
          </a:p>
          <a:p>
            <a:pPr algn="r"/>
            <a:r>
              <a:rPr lang="es-UY" sz="1100" dirty="0">
                <a:solidFill>
                  <a:schemeClr val="bg1"/>
                </a:solidFill>
                <a:effectLst/>
              </a:rPr>
              <a:t>Tam CS, et al. Blood. 2020;136(18):2038–2050</a:t>
            </a:r>
          </a:p>
          <a:p>
            <a:pPr algn="r"/>
            <a:r>
              <a:rPr lang="es-UY" sz="1100" dirty="0">
                <a:solidFill>
                  <a:schemeClr val="bg1"/>
                </a:solidFill>
              </a:rPr>
              <a:t>St Pierre F. B</a:t>
            </a:r>
            <a:r>
              <a:rPr lang="es-UY" sz="1100" dirty="0">
                <a:solidFill>
                  <a:schemeClr val="bg1"/>
                </a:solidFill>
                <a:effectLst/>
              </a:rPr>
              <a:t>lood and Lymphatic Cancer: Targets and Therapy 2022:12 81–98 </a:t>
            </a:r>
          </a:p>
          <a:p>
            <a:pPr algn="r"/>
            <a:r>
              <a:rPr lang="en-US" altLang="en-US" sz="1100" spc="-10" dirty="0">
                <a:solidFill>
                  <a:schemeClr val="bg1"/>
                </a:solidFill>
              </a:rPr>
              <a:t>Brown. ASH 2022. </a:t>
            </a:r>
            <a:r>
              <a:rPr lang="en-US" altLang="en-US" sz="1100" spc="-10" dirty="0" err="1">
                <a:solidFill>
                  <a:schemeClr val="bg1"/>
                </a:solidFill>
              </a:rPr>
              <a:t>Abstr</a:t>
            </a:r>
            <a:r>
              <a:rPr lang="en-US" altLang="en-US" sz="1100" spc="-10" dirty="0">
                <a:solidFill>
                  <a:schemeClr val="bg1"/>
                </a:solidFill>
              </a:rPr>
              <a:t> LBA-6. Brown. NEJM. 2023 </a:t>
            </a:r>
            <a:endParaRPr lang="en-US" altLang="en-US" sz="1100" dirty="0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D2C5B61-40D3-A7C4-5461-CAF5AA6C7B34}"/>
              </a:ext>
            </a:extLst>
          </p:cNvPr>
          <p:cNvSpPr/>
          <p:nvPr/>
        </p:nvSpPr>
        <p:spPr>
          <a:xfrm>
            <a:off x="1702191" y="3165231"/>
            <a:ext cx="3814189" cy="66118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8722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D8DAEE80-D0DE-ECA5-BD44-39DC65550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49" y="300643"/>
            <a:ext cx="8285101" cy="3128357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CCA5DE-120C-A752-93AA-F3D390745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82" y="3773438"/>
            <a:ext cx="4291072" cy="30425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A915D9C-36F0-D261-8235-219D991D3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88891"/>
            <a:ext cx="4291072" cy="30271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F0F2EC-C2C1-80D2-353A-5B768FCBFE43}"/>
              </a:ext>
            </a:extLst>
          </p:cNvPr>
          <p:cNvSpPr txBox="1"/>
          <p:nvPr/>
        </p:nvSpPr>
        <p:spPr>
          <a:xfrm>
            <a:off x="8156369" y="4381995"/>
            <a:ext cx="303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1400" dirty="0">
                <a:solidFill>
                  <a:srgbClr val="333D47"/>
                </a:solidFill>
                <a:effectLst/>
                <a:latin typeface="CenturyGothic"/>
              </a:rPr>
              <a:t>5.2% vs 13.3%</a:t>
            </a:r>
            <a:br>
              <a:rPr lang="es-UY" sz="1400" dirty="0">
                <a:solidFill>
                  <a:srgbClr val="333D47"/>
                </a:solidFill>
                <a:effectLst/>
                <a:latin typeface="CenturyGothic"/>
              </a:rPr>
            </a:br>
            <a:r>
              <a:rPr lang="es-UY" sz="1400" i="1" dirty="0">
                <a:solidFill>
                  <a:srgbClr val="333D47"/>
                </a:solidFill>
                <a:latin typeface="CenturyGothic"/>
              </a:rPr>
              <a:t>p </a:t>
            </a:r>
            <a:r>
              <a:rPr lang="es-UY" sz="1400" dirty="0">
                <a:solidFill>
                  <a:srgbClr val="333D47"/>
                </a:solidFill>
                <a:effectLst/>
                <a:latin typeface="CenturyGothic"/>
              </a:rPr>
              <a:t>= 0.0004 </a:t>
            </a:r>
            <a:endParaRPr lang="es-UY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9046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3BBC7-CEDA-801E-CA19-B02114D1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 con intolerancia a Ibrutinib pueden utilizar Acalabrutinib o Zanubrutinib con reducción de chances de repetir el 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2F6AA41-CF82-0AD0-4440-BF7E8CDB1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" y="2505481"/>
            <a:ext cx="5969899" cy="2145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D235C2-B4E2-9AF7-A55A-7268C8C88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38" y="2267762"/>
            <a:ext cx="6035162" cy="2620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03CABFB-EF65-3684-E8BD-3F52946D6028}"/>
              </a:ext>
            </a:extLst>
          </p:cNvPr>
          <p:cNvSpPr txBox="1"/>
          <p:nvPr/>
        </p:nvSpPr>
        <p:spPr>
          <a:xfrm>
            <a:off x="5917366" y="6262042"/>
            <a:ext cx="613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Rogers KA, et al. Haematologica 2021;106(9):2364-2373</a:t>
            </a:r>
          </a:p>
          <a:p>
            <a:pPr algn="r"/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Shadman M, et al. Lancet Haematol. 2023 Jan;10(1):e35-e45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0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7F599-C96C-615C-1885-9833B033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Resistencia a iBTK covalentes en la progresión tiene implicancias en las desiciones terapéuticas</a:t>
            </a:r>
            <a:endParaRPr lang="es-UY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4666EE-A057-8E0E-4318-5EFDA749C8CD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19705" r="11373" b="17613"/>
          <a:stretch/>
        </p:blipFill>
        <p:spPr bwMode="auto">
          <a:xfrm>
            <a:off x="1111770" y="1690688"/>
            <a:ext cx="9968459" cy="445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68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7B1FE-8091-216D-EF26-5168AF49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complejiza más: algunas mutaciones en BTK confieren resistencia a iBTK no covalentes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BDEAB3-7748-99C7-B66D-260F90DBB0D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20050" r="6916" b="8892"/>
          <a:stretch/>
        </p:blipFill>
        <p:spPr bwMode="auto">
          <a:xfrm>
            <a:off x="2041161" y="1585756"/>
            <a:ext cx="8109678" cy="44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259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F1E9440-BCED-2CCB-82AF-BE7810F4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toxicidad de iBTK</a:t>
            </a:r>
            <a:endParaRPr lang="es-UY" sz="4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294A89-24DC-E600-6E61-D69FBF29F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062477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3DE4D-9F73-3770-0188-F46151BFE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evitar/minimizar la toxicidad Cardiovascular</a:t>
            </a:r>
            <a:endParaRPr lang="es-UY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DEE02-B9C1-6908-B1AF-516380BBF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UY" dirty="0"/>
              <a:t>Establecer el riesgo CV previo al inicio de iBTK</a:t>
            </a:r>
          </a:p>
          <a:p>
            <a:pPr marL="514350" indent="-514350">
              <a:buFont typeface="+mj-lt"/>
              <a:buAutoNum type="arabicPeriod"/>
            </a:pPr>
            <a:r>
              <a:rPr lang="es-UY" dirty="0"/>
              <a:t>ECG</a:t>
            </a:r>
          </a:p>
          <a:p>
            <a:pPr marL="514350" indent="-514350">
              <a:buFont typeface="+mj-lt"/>
              <a:buAutoNum type="arabicPeriod"/>
            </a:pPr>
            <a:r>
              <a:rPr lang="es-UY" dirty="0"/>
              <a:t>Ecocardiograma</a:t>
            </a:r>
          </a:p>
          <a:p>
            <a:pPr marL="514350" indent="-514350">
              <a:buFont typeface="+mj-lt"/>
              <a:buAutoNum type="arabicPeriod"/>
            </a:pPr>
            <a:endParaRPr lang="es-UY" dirty="0"/>
          </a:p>
          <a:p>
            <a:pPr marL="514350" indent="-514350">
              <a:buFont typeface="+mj-lt"/>
              <a:buAutoNum type="arabicPeriod"/>
            </a:pPr>
            <a:r>
              <a:rPr lang="es-UY" dirty="0"/>
              <a:t>Si tiene FR: elegir Acalabrutinib o Zanubrutinib</a:t>
            </a:r>
          </a:p>
          <a:p>
            <a:pPr marL="514350" indent="-514350">
              <a:buFont typeface="+mj-lt"/>
              <a:buAutoNum type="arabicPeriod"/>
            </a:pPr>
            <a:r>
              <a:rPr lang="es-UY" dirty="0"/>
              <a:t>En caso de FA durante uso de Ibrutinib: </a:t>
            </a:r>
          </a:p>
          <a:p>
            <a:pPr lvl="1"/>
            <a:r>
              <a:rPr lang="es-UY" dirty="0"/>
              <a:t>Puede continuar iBTK si tiene buen control del rítmo y CHA2DS2-VASc 0-1</a:t>
            </a:r>
          </a:p>
          <a:p>
            <a:pPr lvl="1"/>
            <a:r>
              <a:rPr lang="es-UY" dirty="0"/>
              <a:t>Suspender transitoriamente o definitivamente si sintomática</a:t>
            </a:r>
          </a:p>
          <a:p>
            <a:pPr lvl="1"/>
            <a:r>
              <a:rPr lang="es-UY" dirty="0"/>
              <a:t>Preferible uso de BB dado que no interfieren con iBTK</a:t>
            </a:r>
          </a:p>
          <a:p>
            <a:pPr lvl="1"/>
            <a:r>
              <a:rPr lang="es-UY" dirty="0"/>
              <a:t>Antagonistas del Ca: aumentan el ibrutinib circulante</a:t>
            </a:r>
          </a:p>
          <a:p>
            <a:pPr lvl="1"/>
            <a:r>
              <a:rPr lang="es-UY" dirty="0"/>
              <a:t>Evitar digoxina por interacciones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331CE18-1711-089D-D99E-06FA9746C878}"/>
              </a:ext>
            </a:extLst>
          </p:cNvPr>
          <p:cNvSpPr/>
          <p:nvPr/>
        </p:nvSpPr>
        <p:spPr>
          <a:xfrm>
            <a:off x="7674964" y="1334125"/>
            <a:ext cx="4062334" cy="232160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UY" sz="2000" b="1" u="sng" dirty="0"/>
              <a:t>Factores de riesgo: </a:t>
            </a:r>
          </a:p>
          <a:p>
            <a:pPr marL="285750" indent="-285750">
              <a:buFontTx/>
              <a:buChar char="-"/>
            </a:pPr>
            <a:r>
              <a:rPr lang="es-UY" dirty="0"/>
              <a:t>Historia de insuficiencia cardíaca</a:t>
            </a:r>
          </a:p>
          <a:p>
            <a:pPr marL="285750" indent="-285750">
              <a:buFontTx/>
              <a:buChar char="-"/>
            </a:pPr>
            <a:r>
              <a:rPr lang="es-UY" dirty="0"/>
              <a:t>Alteraciones auriculares en ecocardiograma</a:t>
            </a:r>
          </a:p>
          <a:p>
            <a:pPr marL="285750" indent="-285750">
              <a:buFontTx/>
              <a:buChar char="-"/>
            </a:pPr>
            <a:r>
              <a:rPr lang="es-UY" dirty="0"/>
              <a:t>&gt; 65 años</a:t>
            </a:r>
          </a:p>
          <a:p>
            <a:pPr marL="285750" indent="-285750">
              <a:buFontTx/>
              <a:buChar char="-"/>
            </a:pPr>
            <a:r>
              <a:rPr lang="es-UY" dirty="0"/>
              <a:t>HTA</a:t>
            </a:r>
          </a:p>
          <a:p>
            <a:pPr marL="285750" indent="-285750">
              <a:buFontTx/>
              <a:buChar char="-"/>
            </a:pPr>
            <a:r>
              <a:rPr lang="es-UY" dirty="0"/>
              <a:t>Uso previo de cardiotóxicos</a:t>
            </a:r>
          </a:p>
        </p:txBody>
      </p:sp>
    </p:spTree>
    <p:extLst>
      <p:ext uri="{BB962C8B-B14F-4D97-AF65-F5344CB8AC3E}">
        <p14:creationId xmlns:p14="http://schemas.microsoft.com/office/powerpoint/2010/main" val="218325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D8F48-0C34-62BD-E411-9899F21A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evitar/minimizar los sangrados</a:t>
            </a:r>
            <a:endParaRPr lang="es-UY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0AD879-367C-8C82-7F14-6FB6B5BF1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/>
              <a:t>Puede usarse AAS en bajas dosis asociado a iBTK</a:t>
            </a:r>
          </a:p>
          <a:p>
            <a:r>
              <a:rPr lang="es-UY" dirty="0"/>
              <a:t>No utilizar iBTK en pacientes doble antiagregados</a:t>
            </a:r>
          </a:p>
          <a:p>
            <a:r>
              <a:rPr lang="es-UY" dirty="0"/>
              <a:t>Evitar uso de warfarina</a:t>
            </a:r>
          </a:p>
          <a:p>
            <a:r>
              <a:rPr lang="es-UY" dirty="0"/>
              <a:t>Pueden utilizarse los DOACs</a:t>
            </a:r>
          </a:p>
          <a:p>
            <a:endParaRPr lang="es-UY" dirty="0"/>
          </a:p>
          <a:p>
            <a:r>
              <a:rPr lang="es-UY" dirty="0"/>
              <a:t>Previo y posterior a cirugía: discontinuar Ibrutinib 3-7 días según riesgo del procedimiento</a:t>
            </a:r>
          </a:p>
          <a:p>
            <a:r>
              <a:rPr lang="es-UY" dirty="0"/>
              <a:t>En urgencias: transfusión de plaquetas preventivas</a:t>
            </a:r>
          </a:p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549716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D8F48-0C34-62BD-E411-9899F21A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evitar/minimizar otros efectos adversos</a:t>
            </a:r>
            <a:endParaRPr lang="es-UY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0AD879-367C-8C82-7F14-6FB6B5BF1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/>
              <a:t>Diarrea: en general leve y transitoria</a:t>
            </a:r>
          </a:p>
          <a:p>
            <a:r>
              <a:rPr lang="es-UY" dirty="0"/>
              <a:t>Uso de antidiarreicos</a:t>
            </a:r>
          </a:p>
          <a:p>
            <a:r>
              <a:rPr lang="es-UY" dirty="0"/>
              <a:t>Dosis nocturna puede mitigar los síntomas</a:t>
            </a:r>
          </a:p>
          <a:p>
            <a:r>
              <a:rPr lang="es-UY" dirty="0"/>
              <a:t>Suspender en caso de diarrea grado 3 o &gt;</a:t>
            </a:r>
          </a:p>
          <a:p>
            <a:endParaRPr lang="es-UY" dirty="0"/>
          </a:p>
          <a:p>
            <a:r>
              <a:rPr lang="es-UY" dirty="0"/>
              <a:t>En infecciones severas: suspender Ibrutinib. Reinstalar una vez que la infección esté resuelta</a:t>
            </a:r>
          </a:p>
        </p:txBody>
      </p:sp>
    </p:spTree>
    <p:extLst>
      <p:ext uri="{BB962C8B-B14F-4D97-AF65-F5344CB8AC3E}">
        <p14:creationId xmlns:p14="http://schemas.microsoft.com/office/powerpoint/2010/main" val="275991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C3A0D8-7C20-4FB5-200A-28782E70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 clave en el descubrimiento y desarrollo clínico de inhibidores de BTK, con indicaciones aprobadas por la FDA de Estados Unidos</a:t>
            </a:r>
          </a:p>
        </p:txBody>
      </p:sp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7B9006B3-3FB7-5010-AC3C-B88A0D96A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045" y="2017259"/>
            <a:ext cx="12009909" cy="377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521375E-3D16-E795-A1BC-C3F2DD68B407}"/>
              </a:ext>
            </a:extLst>
          </p:cNvPr>
          <p:cNvSpPr txBox="1"/>
          <p:nvPr/>
        </p:nvSpPr>
        <p:spPr>
          <a:xfrm>
            <a:off x="8452518" y="6581001"/>
            <a:ext cx="3557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Tingyu W, et al. </a:t>
            </a:r>
            <a:r>
              <a:rPr lang="es-UY" sz="1200" dirty="0">
                <a:solidFill>
                  <a:schemeClr val="bg1"/>
                </a:solidFill>
                <a:effectLst/>
                <a:latin typeface="AdvOT5fcf1b24"/>
              </a:rPr>
              <a:t>Leukemia (2021) 35:312</a:t>
            </a:r>
            <a:r>
              <a:rPr lang="es-UY" sz="1200" dirty="0">
                <a:solidFill>
                  <a:schemeClr val="bg1"/>
                </a:solidFill>
                <a:effectLst/>
                <a:latin typeface="AdvOT5fcf1b24+20"/>
              </a:rPr>
              <a:t>–</a:t>
            </a:r>
            <a:r>
              <a:rPr lang="es-UY" sz="1200" dirty="0">
                <a:solidFill>
                  <a:schemeClr val="bg1"/>
                </a:solidFill>
                <a:effectLst/>
                <a:latin typeface="AdvOT5fcf1b24"/>
              </a:rPr>
              <a:t>332 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52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F560AB-586A-0A66-0582-FECBE389CD9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20585" r="8792" b="16491"/>
          <a:stretch/>
        </p:blipFill>
        <p:spPr bwMode="auto">
          <a:xfrm>
            <a:off x="192505" y="2502568"/>
            <a:ext cx="6047874" cy="3477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4FA00-E221-25B5-E14C-D503171751E5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20117" r="36825" b="15555"/>
          <a:stretch/>
        </p:blipFill>
        <p:spPr bwMode="auto">
          <a:xfrm>
            <a:off x="6304548" y="2502568"/>
            <a:ext cx="5694947" cy="3477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A21C20-1C5A-DAAF-5162-9D4BF223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opciones hay luego de refractariedad a Ibrutinib/iBTK?</a:t>
            </a:r>
            <a:endParaRPr lang="es-UY" sz="2800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257E4C6-CDED-9EB0-C373-B5D31B77B0CA}"/>
              </a:ext>
            </a:extLst>
          </p:cNvPr>
          <p:cNvSpPr/>
          <p:nvPr/>
        </p:nvSpPr>
        <p:spPr>
          <a:xfrm>
            <a:off x="770021" y="1491916"/>
            <a:ext cx="5037221" cy="882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/>
              <a:t>Venetoclax post Ibrutinib: RG: 70 %. SLP 2 años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2BB2B6-216A-FDBE-96F0-19CB8EB5231F}"/>
              </a:ext>
            </a:extLst>
          </p:cNvPr>
          <p:cNvSpPr txBox="1"/>
          <p:nvPr/>
        </p:nvSpPr>
        <p:spPr>
          <a:xfrm>
            <a:off x="7700211" y="6262042"/>
            <a:ext cx="429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Jones JA, et al. Lancel Oncol 2018;9:65-75</a:t>
            </a:r>
          </a:p>
          <a:p>
            <a:pPr algn="r"/>
            <a:r>
              <a:rPr lang="es-UY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Mato A, et al. </a:t>
            </a:r>
            <a:r>
              <a:rPr lang="es-UY" sz="1200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HemaSphere </a:t>
            </a:r>
            <a:r>
              <a:rPr lang="es-UY" sz="1200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6:537-538</a:t>
            </a:r>
            <a:endParaRPr lang="es-UY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01C8B71-8212-784C-4A33-8689B306D2B7}"/>
              </a:ext>
            </a:extLst>
          </p:cNvPr>
          <p:cNvSpPr/>
          <p:nvPr/>
        </p:nvSpPr>
        <p:spPr>
          <a:xfrm>
            <a:off x="10106526" y="2516605"/>
            <a:ext cx="1892969" cy="926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B96BD6A7-8303-09C9-C8B1-0576BB219067}"/>
              </a:ext>
            </a:extLst>
          </p:cNvPr>
          <p:cNvSpPr/>
          <p:nvPr/>
        </p:nvSpPr>
        <p:spPr>
          <a:xfrm>
            <a:off x="6633410" y="1491916"/>
            <a:ext cx="5037221" cy="8774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/>
              <a:t>Real World US DATA: Mediana de tiempo a la discontinuación de próximo tratamiento o muerte: 5,5 meses</a:t>
            </a:r>
          </a:p>
        </p:txBody>
      </p:sp>
    </p:spTree>
    <p:extLst>
      <p:ext uri="{BB962C8B-B14F-4D97-AF65-F5344CB8AC3E}">
        <p14:creationId xmlns:p14="http://schemas.microsoft.com/office/powerpoint/2010/main" val="909532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C8D4AE-DE47-2E95-5804-8F1F7786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0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Inhibidores no covalentes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1DD859-5722-8398-1CB4-CC35E6ABF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01100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E47AE-1BA8-5430-274F-8B18AD0E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BRUIN: Pritubrutinib es eficaz en LLC R/R en pacientes con toxicidad o resistencia previa a iBTK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044694-3464-4B49-8704-6B0D4E895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47" y="1690688"/>
            <a:ext cx="10022305" cy="4367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A0D64C-3E09-3DB7-1F37-C8966CBA8720}"/>
              </a:ext>
            </a:extLst>
          </p:cNvPr>
          <p:cNvSpPr txBox="1"/>
          <p:nvPr/>
        </p:nvSpPr>
        <p:spPr>
          <a:xfrm>
            <a:off x="8021052" y="6262042"/>
            <a:ext cx="401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Mato A. ASH 2022</a:t>
            </a:r>
          </a:p>
          <a:p>
            <a:pPr algn="r"/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Mato A, et al. N Engl J Med 2023; 389:33-44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19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E47AE-1BA8-5430-274F-8B18AD0E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Pritubrutinib es eficaz en pacientes con LLC R/R previamente tratados con iBTK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05C70C5-641C-9F47-83D1-BFA55FA7A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1690688"/>
            <a:ext cx="9385300" cy="426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C7E609-2AA7-9A4E-218D-C2A5E9CBBB4E}"/>
              </a:ext>
            </a:extLst>
          </p:cNvPr>
          <p:cNvSpPr txBox="1"/>
          <p:nvPr/>
        </p:nvSpPr>
        <p:spPr>
          <a:xfrm>
            <a:off x="8021052" y="6262042"/>
            <a:ext cx="401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Mato A. ASH 2022</a:t>
            </a:r>
          </a:p>
          <a:p>
            <a:pPr algn="r"/>
            <a:r>
              <a:rPr lang="es-UY" sz="1200" b="0" i="0" u="none" strike="noStrike" dirty="0">
                <a:solidFill>
                  <a:schemeClr val="bg1"/>
                </a:solidFill>
                <a:effectLst/>
              </a:rPr>
              <a:t>Mato A, et al. N Engl J Med 2023; 389:33-44</a:t>
            </a:r>
            <a:endParaRPr lang="es-UY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11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5A6EABC-1734-61ED-65BA-DE852986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Nemtabrutinib: BELLWAVE-001: iBTK no covalente con buenos resultados en LLC R/R tratados previamente con nuevos agentes</a:t>
            </a:r>
            <a:endParaRPr lang="es-UY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0612A2-24D7-BCA2-DBC2-9DA7ADC430A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41179" r="8732" b="25087"/>
          <a:stretch/>
        </p:blipFill>
        <p:spPr bwMode="auto">
          <a:xfrm>
            <a:off x="1459830" y="2541629"/>
            <a:ext cx="9545053" cy="262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E36CCE-D3A5-8E8D-F5F8-74315A9F3356}"/>
              </a:ext>
            </a:extLst>
          </p:cNvPr>
          <p:cNvSpPr txBox="1"/>
          <p:nvPr/>
        </p:nvSpPr>
        <p:spPr>
          <a:xfrm>
            <a:off x="8133347" y="6215876"/>
            <a:ext cx="380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200" dirty="0">
                <a:solidFill>
                  <a:schemeClr val="bg1"/>
                </a:solidFill>
              </a:rPr>
              <a:t>Woyach J, et al. EHA 2023. P628</a:t>
            </a:r>
          </a:p>
        </p:txBody>
      </p:sp>
    </p:spTree>
    <p:extLst>
      <p:ext uri="{BB962C8B-B14F-4D97-AF65-F5344CB8AC3E}">
        <p14:creationId xmlns:p14="http://schemas.microsoft.com/office/powerpoint/2010/main" val="1159776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626572B-9C16-6DDB-3FD2-03F16301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Conclusiones: </a:t>
            </a:r>
            <a:endParaRPr lang="es-UY" sz="2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B32298-43B5-45B9-0F77-C50C22BC7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UY" dirty="0"/>
              <a:t>iBTK son una herramienta fundamental en el manejo actual de LLC</a:t>
            </a:r>
          </a:p>
          <a:p>
            <a:endParaRPr lang="es-UY" dirty="0"/>
          </a:p>
          <a:p>
            <a:r>
              <a:rPr lang="es-UY" dirty="0"/>
              <a:t>En primera línea o posteriores mejoran SLP/SG vs QT convencional </a:t>
            </a:r>
          </a:p>
          <a:p>
            <a:endParaRPr lang="es-UY" dirty="0"/>
          </a:p>
          <a:p>
            <a:r>
              <a:rPr lang="es-UY" dirty="0"/>
              <a:t>La tasa de discontinuación a largo plazo de Ibrutinib es de 53 % y la mitad es por efectos secundarios</a:t>
            </a:r>
          </a:p>
          <a:p>
            <a:endParaRPr lang="es-UY" dirty="0"/>
          </a:p>
          <a:p>
            <a:r>
              <a:rPr lang="es-UY" dirty="0"/>
              <a:t>Si la desición es utilizar iBTK en un paciente: deberíamos seleccionarlos teniendo en cuenta las comorbilidades y el perfil de seguridad de cada uno</a:t>
            </a:r>
          </a:p>
          <a:p>
            <a:pPr marL="0" indent="0">
              <a:buNone/>
            </a:pPr>
            <a:endParaRPr lang="es-UY" dirty="0"/>
          </a:p>
          <a:p>
            <a:r>
              <a:rPr lang="es-UY" dirty="0"/>
              <a:t>Son tratamientos a largo plazo, se estan desarrollando protocolos acotados, en general asociados a Venetoclax</a:t>
            </a:r>
          </a:p>
        </p:txBody>
      </p:sp>
    </p:spTree>
    <p:extLst>
      <p:ext uri="{BB962C8B-B14F-4D97-AF65-F5344CB8AC3E}">
        <p14:creationId xmlns:p14="http://schemas.microsoft.com/office/powerpoint/2010/main" val="197855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9608993-A38B-C416-35C3-8C4D7B7EAC83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 b="8196"/>
          <a:stretch/>
        </p:blipFill>
        <p:spPr bwMode="auto">
          <a:xfrm>
            <a:off x="3175" y="1393242"/>
            <a:ext cx="12188825" cy="49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9CFBEDCA-86EE-40B8-BD25-B912D3A05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Aprobacion de FDA y estado actual de iBTK</a:t>
            </a:r>
          </a:p>
        </p:txBody>
      </p:sp>
    </p:spTree>
    <p:extLst>
      <p:ext uri="{BB962C8B-B14F-4D97-AF65-F5344CB8AC3E}">
        <p14:creationId xmlns:p14="http://schemas.microsoft.com/office/powerpoint/2010/main" val="190336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AD7B3-8437-8DFB-0FEF-1B50FA1D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en-US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BTK</a:t>
            </a:r>
            <a:endParaRPr lang="es-UY" sz="28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EA4E2-483D-3FCE-91D8-59F2E7168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9157" cy="238900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_tradnl" sz="2400" dirty="0" err="1"/>
              <a:t>Ibrutinib</a:t>
            </a:r>
            <a:r>
              <a:rPr lang="es-ES_tradnl" sz="2400" dirty="0"/>
              <a:t>, </a:t>
            </a:r>
            <a:r>
              <a:rPr lang="es-ES_tradnl" sz="2400" dirty="0" err="1"/>
              <a:t>Acalabrutinib</a:t>
            </a:r>
            <a:r>
              <a:rPr lang="es-ES_tradnl" sz="2400" dirty="0"/>
              <a:t>, </a:t>
            </a:r>
            <a:r>
              <a:rPr lang="es-ES_tradnl" sz="2400" dirty="0" err="1"/>
              <a:t>Zanubrutinib</a:t>
            </a:r>
            <a:r>
              <a:rPr lang="es-ES_tradnl" sz="2400" dirty="0"/>
              <a:t>: se unen de forma covalente e irreversible a la citosina-481 de BTK, bloqueando su capacidad para fosforilar sus sustratos y, posteriormente, suprimiendo la señalización vía abajo. </a:t>
            </a:r>
          </a:p>
          <a:p>
            <a:pPr algn="just"/>
            <a:r>
              <a:rPr lang="es-ES_tradnl" sz="2400" dirty="0" err="1"/>
              <a:t>Pirtobrutinib</a:t>
            </a:r>
            <a:r>
              <a:rPr lang="es-ES_tradnl" sz="2400" dirty="0"/>
              <a:t>: funciona a través de uniones reversibles no covalentes en sitios alternativos al residuo C481 tradicional Funciona principalmente a través del bloqueo de los sitios de unión de ATP para BTK.</a:t>
            </a:r>
          </a:p>
          <a:p>
            <a:pPr algn="just"/>
            <a:r>
              <a:rPr lang="es-ES_tradnl" sz="2400" dirty="0"/>
              <a:t>Estos mecanismos alternativos proporcionan vías alternativas de las mutaciones de resistencia asociadas con C481.</a:t>
            </a:r>
          </a:p>
          <a:p>
            <a:endParaRPr lang="es-UY" sz="2400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8EB7152D-72B0-4792-10F0-97124D2FA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509" y="4349568"/>
            <a:ext cx="6682537" cy="2389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09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F3EE1-2C84-4B37-493B-A152C4FE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de iBTK en LLC: Guias ESMO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FA884C-BE4C-3501-1255-FF01450E5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5869"/>
            <a:ext cx="10515600" cy="4170850"/>
          </a:xfrm>
        </p:spPr>
      </p:pic>
    </p:spTree>
    <p:extLst>
      <p:ext uri="{BB962C8B-B14F-4D97-AF65-F5344CB8AC3E}">
        <p14:creationId xmlns:p14="http://schemas.microsoft.com/office/powerpoint/2010/main" val="252311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220F3-0B00-E724-188D-7B3C61FD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de iBTK en LLC: NCCN guidelines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5AB464C-D5E9-4610-A978-63391BFD9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1" y="1629599"/>
            <a:ext cx="6071177" cy="3027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CA6FE8-9813-B572-0765-0E1E388C2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01" y="1629599"/>
            <a:ext cx="5621488" cy="334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C51A0BCC-514A-7978-6E00-7C0AF6248368}"/>
              </a:ext>
            </a:extLst>
          </p:cNvPr>
          <p:cNvSpPr/>
          <p:nvPr/>
        </p:nvSpPr>
        <p:spPr>
          <a:xfrm>
            <a:off x="427512" y="2660073"/>
            <a:ext cx="1496291" cy="9381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CD414CC0-A06F-3387-BBA0-7E29EE7C64AC}"/>
              </a:ext>
            </a:extLst>
          </p:cNvPr>
          <p:cNvSpPr/>
          <p:nvPr/>
        </p:nvSpPr>
        <p:spPr>
          <a:xfrm>
            <a:off x="1923803" y="2721162"/>
            <a:ext cx="1496291" cy="234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FF399148-FF88-97CC-F125-9F9DD3A02D30}"/>
              </a:ext>
            </a:extLst>
          </p:cNvPr>
          <p:cNvSpPr/>
          <p:nvPr/>
        </p:nvSpPr>
        <p:spPr>
          <a:xfrm>
            <a:off x="1923802" y="3481223"/>
            <a:ext cx="1923803" cy="3307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A7174FED-6C78-2B55-91D6-174E2B8BAA96}"/>
              </a:ext>
            </a:extLst>
          </p:cNvPr>
          <p:cNvSpPr/>
          <p:nvPr/>
        </p:nvSpPr>
        <p:spPr>
          <a:xfrm>
            <a:off x="6626430" y="2529176"/>
            <a:ext cx="1579419" cy="6415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538EDF65-3F34-AC5C-435C-75789C6AB5DA}"/>
              </a:ext>
            </a:extLst>
          </p:cNvPr>
          <p:cNvSpPr/>
          <p:nvPr/>
        </p:nvSpPr>
        <p:spPr>
          <a:xfrm>
            <a:off x="8314162" y="2600389"/>
            <a:ext cx="1496291" cy="234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4473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220F3-0B00-E724-188D-7B3C61FD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28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de iBTK en LLC: NCCN guidelines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DCA9A18-769A-883A-1625-6A2E8730D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58" y="1690688"/>
            <a:ext cx="6987683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685EA17C-6B2C-A573-32DE-E68201DF234C}"/>
              </a:ext>
            </a:extLst>
          </p:cNvPr>
          <p:cNvSpPr/>
          <p:nvPr/>
        </p:nvSpPr>
        <p:spPr>
          <a:xfrm>
            <a:off x="4405746" y="2928207"/>
            <a:ext cx="3657599" cy="9381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39566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20182</TotalTime>
  <Words>1783</Words>
  <Application>Microsoft Macintosh PowerPoint</Application>
  <PresentationFormat>Panorámica</PresentationFormat>
  <Paragraphs>190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7" baseType="lpstr">
      <vt:lpstr>acumin-pro</vt:lpstr>
      <vt:lpstr>AdvOT5fcf1b24</vt:lpstr>
      <vt:lpstr>AdvOT5fcf1b24+20</vt:lpstr>
      <vt:lpstr>Arial</vt:lpstr>
      <vt:lpstr>BlinkMacSystemFont</vt:lpstr>
      <vt:lpstr>Calibri</vt:lpstr>
      <vt:lpstr>Calibri Light</vt:lpstr>
      <vt:lpstr>CenturyGothic</vt:lpstr>
      <vt:lpstr>Inter Var</vt:lpstr>
      <vt:lpstr>MuseoSans</vt:lpstr>
      <vt:lpstr>URWPalladioL</vt:lpstr>
      <vt:lpstr>Tema de Office</vt:lpstr>
      <vt:lpstr>Rol de los Inhibidores de BTK en LLC</vt:lpstr>
      <vt:lpstr>Introducción: inhibidores de BTK</vt:lpstr>
      <vt:lpstr>Presentación de PowerPoint</vt:lpstr>
      <vt:lpstr>Hitos clave en el descubrimiento y desarrollo clínico de inhibidores de BTK, con indicaciones aprobadas por la FDA de Estados Unidos</vt:lpstr>
      <vt:lpstr>Aprobacion de FDA y estado actual de iBTK</vt:lpstr>
      <vt:lpstr>Estructura del BTK</vt:lpstr>
      <vt:lpstr>Lugar de iBTK en LLC: Guias ESMO</vt:lpstr>
      <vt:lpstr>Lugar de iBTK en LLC: NCCN guidelines</vt:lpstr>
      <vt:lpstr>Lugar de iBTK en LLC: NCCN guidelines</vt:lpstr>
      <vt:lpstr>Guias actuales</vt:lpstr>
      <vt:lpstr>iBTK en Primera Línea</vt:lpstr>
      <vt:lpstr>Estudios fase 3 que avalan el uso de iBTK en pacientes con debut de LLC</vt:lpstr>
      <vt:lpstr>Seguimiento a 8 años de RESONATE-2 continúa mostrando beneficio de Ibrutinib en monoterapia en LLC</vt:lpstr>
      <vt:lpstr>ILLUMINATE:  Ibrutinib + Obinutuzumab versus  Clb + Obinutuzumab</vt:lpstr>
      <vt:lpstr>Alliance: Ibrutinib + R vs Ibrutinib vs BR</vt:lpstr>
      <vt:lpstr> E1912: Ibrutinib-Rituximab versus FCR </vt:lpstr>
      <vt:lpstr>FLAIR: Ibrutinib-Rituximab versus FCR</vt:lpstr>
      <vt:lpstr>ELEVATE-TN: Acalabrutinib + Obi vs Acala versus Clb-Obi. Acalabrutinib + Obi mejora SLP y SG vs Clb-Obi </vt:lpstr>
      <vt:lpstr>SEQUOIA: Zanubrutinib versus BR</vt:lpstr>
      <vt:lpstr>iBTK en LLC R/R</vt:lpstr>
      <vt:lpstr>Presentación de PowerPoint</vt:lpstr>
      <vt:lpstr>ELEVATE-RR: Acalabrutinib no fue inferior a Ibrutinib, con mejor perfil de seguridad en LLC R/R</vt:lpstr>
      <vt:lpstr>ALPINE: Zanubrutinib es superior en SLP y respuesta a Ibrutinib, con mejor perfil de seguridad CV en LLC R/R</vt:lpstr>
      <vt:lpstr>GLOW: Ibrutinib + Venetoclax versus Clb-Obi</vt:lpstr>
      <vt:lpstr>Ibrutinib + Venetoclax: Clarity</vt:lpstr>
      <vt:lpstr>El éxito del uso de iBTK en monodroga depende de: </vt:lpstr>
      <vt:lpstr>Desafíos actuales con el uso de iBTK Tocixidad Resistencia</vt:lpstr>
      <vt:lpstr>Resultados a largo plazo del RESONATE-2:  los EA son la causa más importante de discontinuación de Ibrutinib</vt:lpstr>
      <vt:lpstr>Implicancias de la selectividad de  los iBTK covlentes y no covalentes  en los efectos off target</vt:lpstr>
      <vt:lpstr>Efectos secundarios de Ibrutinib, Acalabrutinib y Zanubrutinib</vt:lpstr>
      <vt:lpstr>Efectos secundarios de Ibrutinib, Acalabrutinib y Zanubrutinib según comparaciones head to head </vt:lpstr>
      <vt:lpstr>Presentación de PowerPoint</vt:lpstr>
      <vt:lpstr>Pacientes con intolerancia a Ibrutinib pueden utilizar Acalabrutinib o Zanubrutinib con reducción de chances de repetir el EA</vt:lpstr>
      <vt:lpstr>Resistencia a iBTK covalentes en la progresión tiene implicancias en las desiciones terapéuticas</vt:lpstr>
      <vt:lpstr>Se complejiza más: algunas mutaciones en BTK confieren resistencia a iBTK no covalentes</vt:lpstr>
      <vt:lpstr>Manejo de toxicidad de iBTK</vt:lpstr>
      <vt:lpstr>Como evitar/minimizar la toxicidad Cardiovascular</vt:lpstr>
      <vt:lpstr>Como evitar/minimizar los sangrados</vt:lpstr>
      <vt:lpstr>Como evitar/minimizar otros efectos adversos</vt:lpstr>
      <vt:lpstr>Que opciones hay luego de refractariedad a Ibrutinib/iBTK?</vt:lpstr>
      <vt:lpstr>Inhibidores no covalentes</vt:lpstr>
      <vt:lpstr>BRUIN: Pritubrutinib es eficaz en LLC R/R en pacientes con toxicidad o resistencia previa a iBTK</vt:lpstr>
      <vt:lpstr>Pritubrutinib es eficaz en pacientes con LLC R/R previamente tratados con iBTK</vt:lpstr>
      <vt:lpstr>Nemtabrutinib: BELLWAVE-001: iBTK no covalente con buenos resultados en LLC R/R tratados previamente con nuevos agentes</vt:lpstr>
      <vt:lpstr>Conclusiones: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ponencia</dc:title>
  <dc:creator>KIM</dc:creator>
  <cp:lastModifiedBy>carolina oliver</cp:lastModifiedBy>
  <cp:revision>61</cp:revision>
  <dcterms:created xsi:type="dcterms:W3CDTF">2022-02-12T19:38:16Z</dcterms:created>
  <dcterms:modified xsi:type="dcterms:W3CDTF">2023-08-26T12:13:27Z</dcterms:modified>
</cp:coreProperties>
</file>